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Montserrat"/>
      <p:regular r:id="rId22"/>
      <p:bold r:id="rId23"/>
      <p:italic r:id="rId24"/>
      <p:boldItalic r:id="rId25"/>
    </p:embeddedFont>
    <p:embeddedFont>
      <p:font typeface="Lato"/>
      <p:regular r:id="rId26"/>
      <p:bold r:id="rId27"/>
      <p:italic r:id="rId28"/>
      <p:boldItalic r:id="rId29"/>
    </p:embeddedFont>
    <p:embeddedFont>
      <p:font typeface="Book Antiqua"/>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regular.fntdata"/><Relationship Id="rId21" Type="http://schemas.openxmlformats.org/officeDocument/2006/relationships/slide" Target="slides/slide16.xml"/><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Montserrat-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BookAntiqua-bold.fntdata"/><Relationship Id="rId30" Type="http://schemas.openxmlformats.org/officeDocument/2006/relationships/font" Target="fonts/BookAntiqua-regular.fntdata"/><Relationship Id="rId11" Type="http://schemas.openxmlformats.org/officeDocument/2006/relationships/slide" Target="slides/slide6.xml"/><Relationship Id="rId33" Type="http://schemas.openxmlformats.org/officeDocument/2006/relationships/font" Target="fonts/BookAntiqua-boldItalic.fntdata"/><Relationship Id="rId10" Type="http://schemas.openxmlformats.org/officeDocument/2006/relationships/slide" Target="slides/slide5.xml"/><Relationship Id="rId32" Type="http://schemas.openxmlformats.org/officeDocument/2006/relationships/font" Target="fonts/BookAntiqua-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Hi AC297 fellows</a:t>
            </a:r>
            <a:endParaRPr/>
          </a:p>
          <a:p>
            <a:pPr indent="0" lvl="0" marL="0" rtl="0" algn="l">
              <a:spcBef>
                <a:spcPts val="0"/>
              </a:spcBef>
              <a:spcAft>
                <a:spcPts val="0"/>
              </a:spcAft>
              <a:buNone/>
            </a:pPr>
            <a:r>
              <a:rPr lang="en"/>
              <a:t>I'm Jim from team Quantum Black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Quantumblack, our partner, is a tech consulting firm with strong data science and machine learning background</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Today, we are going to give the ignite talk of our project ---- </a:t>
            </a:r>
            <a:endParaRPr/>
          </a:p>
          <a:p>
            <a:pPr indent="0" lvl="0" marL="0" rtl="0" algn="l">
              <a:spcBef>
                <a:spcPts val="0"/>
              </a:spcBef>
              <a:spcAft>
                <a:spcPts val="0"/>
              </a:spcAft>
              <a:buNone/>
            </a:pPr>
            <a:r>
              <a:rPr lang="en"/>
              <a:t>it's about drought prediction powered by machine learning.</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159f170f56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5" name="Google Shape;215;g1159f170f56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As modeling goes, the complexity and the problem will also narrow down our dataset usage, like whether we are to incorporate satellite images. </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1144dc64238_1_16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 name="Google Shape;225;g1144dc64238_1_1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Analysis step includes </a:t>
            </a:r>
            <a:r>
              <a:rPr lang="en"/>
              <a:t>choosing the prediction model with best performance, figuring out what factor leads to drought the most, and verifying drought’s economic impact, such as  increase in regional crop prices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And we hope to use an information dashboard format to show our results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153f43892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153f43892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153f438921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153f43892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153f438921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153f438921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153f438921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153f438921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144dc64238_1_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a conclusion, we cant wait to explore all datasets that we have, and utilize as much data as we can into effective modeling. We hope to get a meaningful prediction on droughts that fits our purpose： AI for social good！</a:t>
            </a:r>
            <a:r>
              <a:rPr lang="en"/>
              <a:t>Thank you!</a:t>
            </a:r>
            <a:endParaRPr/>
          </a:p>
        </p:txBody>
      </p:sp>
      <p:sp>
        <p:nvSpPr>
          <p:cNvPr id="264" name="Google Shape;264;g1144dc64238_1_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143b5bfacd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143b5bfacd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0E101A"/>
                </a:solidFill>
                <a:latin typeface="Times New Roman"/>
                <a:ea typeface="Times New Roman"/>
                <a:cs typeface="Times New Roman"/>
                <a:sym typeface="Times New Roman"/>
              </a:rPr>
              <a:t>Drought has become the leading cause of humanitarian disasters; </a:t>
            </a:r>
            <a:endParaRPr sz="12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200">
                <a:solidFill>
                  <a:srgbClr val="0E101A"/>
                </a:solidFill>
                <a:latin typeface="Times New Roman"/>
                <a:ea typeface="Times New Roman"/>
                <a:cs typeface="Times New Roman"/>
                <a:sym typeface="Times New Roman"/>
              </a:rPr>
              <a:t>causing drinking water shortage, wildland fire, loss in crop and livestock </a:t>
            </a:r>
            <a:endParaRPr sz="12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2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200">
                <a:solidFill>
                  <a:srgbClr val="0E101A"/>
                </a:solidFill>
                <a:latin typeface="Times New Roman"/>
                <a:ea typeface="Times New Roman"/>
                <a:cs typeface="Times New Roman"/>
                <a:sym typeface="Times New Roman"/>
              </a:rPr>
              <a:t>And we must realise that the ultimate cost will be the loss of human lives</a:t>
            </a:r>
            <a:endParaRPr sz="12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200">
                <a:solidFill>
                  <a:srgbClr val="0E101A"/>
                </a:solidFill>
                <a:latin typeface="Times New Roman"/>
                <a:ea typeface="Times New Roman"/>
                <a:cs typeface="Times New Roman"/>
                <a:sym typeface="Times New Roman"/>
              </a:rPr>
              <a:t>(too short, more words/ slowly)</a:t>
            </a:r>
            <a:endParaRPr sz="12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200">
              <a:solidFill>
                <a:srgbClr val="0E101A"/>
              </a:solidFill>
              <a:latin typeface="Times New Roman"/>
              <a:ea typeface="Times New Roman"/>
              <a:cs typeface="Times New Roman"/>
              <a:sym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159f170f56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159f170f56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0E101A"/>
                </a:solidFill>
                <a:latin typeface="Times New Roman"/>
                <a:ea typeface="Times New Roman"/>
                <a:cs typeface="Times New Roman"/>
                <a:sym typeface="Times New Roman"/>
              </a:rPr>
              <a:t>However, p</a:t>
            </a:r>
            <a:r>
              <a:rPr lang="en" sz="1200">
                <a:solidFill>
                  <a:srgbClr val="0E101A"/>
                </a:solidFill>
                <a:latin typeface="Times New Roman"/>
                <a:ea typeface="Times New Roman"/>
                <a:cs typeface="Times New Roman"/>
                <a:sym typeface="Times New Roman"/>
              </a:rPr>
              <a:t>ost-drought aid is time-consuming. Usually when the aid has arrived, i-rreparable damage has already been done.</a:t>
            </a:r>
            <a:endParaRPr sz="12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2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200">
                <a:solidFill>
                  <a:srgbClr val="0E101A"/>
                </a:solidFill>
                <a:latin typeface="Times New Roman"/>
                <a:ea typeface="Times New Roman"/>
                <a:cs typeface="Times New Roman"/>
                <a:sym typeface="Times New Roman"/>
              </a:rPr>
              <a:t>Being able to predict the droughts relates directly to saving lives and worth the utmost attention from the data science research community. </a:t>
            </a:r>
            <a:endParaRPr>
              <a:solidFill>
                <a:schemeClr val="dk1"/>
              </a:solidFill>
            </a:endParaRPr>
          </a:p>
          <a:p>
            <a:pPr indent="0" lvl="0" marL="0" rtl="0" algn="l">
              <a:lnSpc>
                <a:spcPct val="115000"/>
              </a:lnSpc>
              <a:spcBef>
                <a:spcPts val="0"/>
              </a:spcBef>
              <a:spcAft>
                <a:spcPts val="0"/>
              </a:spcAft>
              <a:buNone/>
            </a:pPr>
            <a:r>
              <a:t/>
            </a:r>
            <a:endParaRPr sz="1200">
              <a:solidFill>
                <a:srgbClr val="0E101A"/>
              </a:solidFill>
              <a:latin typeface="Times New Roman"/>
              <a:ea typeface="Times New Roman"/>
              <a:cs typeface="Times New Roman"/>
              <a:sym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159f170f56_2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159f170f56_2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0E101A"/>
                </a:solidFill>
                <a:latin typeface="Times New Roman"/>
                <a:ea typeface="Times New Roman"/>
                <a:cs typeface="Times New Roman"/>
                <a:sym typeface="Times New Roman"/>
              </a:rPr>
              <a:t>QuantumBlack is particularly interested in AI for social good. </a:t>
            </a:r>
            <a:endParaRPr sz="12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200">
                <a:solidFill>
                  <a:srgbClr val="0E101A"/>
                </a:solidFill>
                <a:latin typeface="Times New Roman"/>
                <a:ea typeface="Times New Roman"/>
                <a:cs typeface="Times New Roman"/>
                <a:sym typeface="Times New Roman"/>
              </a:rPr>
              <a:t>They believe there is untapped value in many data sets;</a:t>
            </a:r>
            <a:endParaRPr sz="12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2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200">
                <a:solidFill>
                  <a:srgbClr val="0E101A"/>
                </a:solidFill>
                <a:latin typeface="Times New Roman"/>
                <a:ea typeface="Times New Roman"/>
                <a:cs typeface="Times New Roman"/>
                <a:sym typeface="Times New Roman"/>
              </a:rPr>
              <a:t>Currently, we are working with them to create an efficient drought prediction tool </a:t>
            </a:r>
            <a:endParaRPr sz="12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200">
                <a:solidFill>
                  <a:srgbClr val="0E101A"/>
                </a:solidFill>
                <a:latin typeface="Times New Roman"/>
                <a:ea typeface="Times New Roman"/>
                <a:cs typeface="Times New Roman"/>
                <a:sym typeface="Times New Roman"/>
              </a:rPr>
              <a:t>based on </a:t>
            </a:r>
            <a:r>
              <a:rPr lang="en" sz="1200">
                <a:solidFill>
                  <a:srgbClr val="0E101A"/>
                </a:solidFill>
                <a:latin typeface="Times New Roman"/>
                <a:ea typeface="Times New Roman"/>
                <a:cs typeface="Times New Roman"/>
                <a:sym typeface="Times New Roman"/>
              </a:rPr>
              <a:t>open source </a:t>
            </a:r>
            <a:r>
              <a:rPr lang="en" sz="1200">
                <a:solidFill>
                  <a:srgbClr val="0E101A"/>
                </a:solidFill>
                <a:latin typeface="Times New Roman"/>
                <a:ea typeface="Times New Roman"/>
                <a:cs typeface="Times New Roman"/>
                <a:sym typeface="Times New Roman"/>
              </a:rPr>
              <a:t>satellite images and public climate data.</a:t>
            </a:r>
            <a:endParaRPr sz="1200">
              <a:solidFill>
                <a:srgbClr val="0E101A"/>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154b6adac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154b6adac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Most of the previous work has focused on using satellite images to identify the areas with high drought risk through the use of computer vision. So the focus was on identifying where the problem is at that particular moment. The concern with this is that it doesn’t give much information ahead of time and so organizations/governments might not be able to prepare the resources to react for it or provide support in time.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Nothing much work has been done on estimating the impact of these drought events.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154b6adacb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154b6adacb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Most of the previous work has focused on using satellite images to identify the areas with high drought risk through the use of computer vision. So the focus was on identifying where the problem is at that particular moment. The concern with this is that it doesn’t give much information ahead of time and so organizations/governments might not be able to prepare the resources to react for it or provide support in time.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Nothing much work has been done on estimating the impact of these drought events.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154b6adacb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154b6adacb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our group tries to look at this topic in a slightly different perspective. We want to predict the drought risk ahead of time in each area in the U.S. So our work will focus on time-series prediction instead of spatial prediction. And also plan to build a model that estimates the impact of the drought on each area that is affected. E.g. How will it affect livestock production, crop yield or crop prices.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All of this so that government can take precautionary measures.</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154b6adacb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1154b6adacb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our group tries to look at this topic in a slightly different perspective. We want to predict the drought risk ahead of time in each area in the U.S. So our work will focus on time-series prediction instead of spatial prediction. And also plan to build a model that estimates the impact of the drought on each area that is affected. E.g. How will it affect livestock production, crop yield or crop prices. We also notice that there is not much previous work on the impact estimation.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All of this so that government can take precautionary measures.</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144dc64238_1_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5" name="Google Shape;205;g1144dc64238_1_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SO our approach will have four phases. First, we need to process data, </a:t>
            </a:r>
            <a:r>
              <a:rPr lang="en"/>
              <a:t>find a way to </a:t>
            </a:r>
            <a:r>
              <a:rPr lang="en"/>
              <a:t>concatenate useful data from many data sources. Then, based on some data we can try prediction models.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926125" y="1030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1" name="Google Shape;11;p2"/>
          <p:cNvSpPr txBox="1"/>
          <p:nvPr>
            <p:ph idx="1" type="subTitle"/>
          </p:nvPr>
        </p:nvSpPr>
        <p:spPr>
          <a:xfrm>
            <a:off x="926125" y="2979350"/>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rot="-5400000">
            <a:off x="4000027" y="-1663"/>
            <a:ext cx="5153700" cy="5134250"/>
            <a:chOff x="5" y="225"/>
            <a:chExt cx="5153700" cy="5152800"/>
          </a:xfrm>
        </p:grpSpPr>
        <p:sp>
          <p:nvSpPr>
            <p:cNvPr id="14" name="Google Shape;14;p2"/>
            <p:cNvSpPr/>
            <p:nvPr/>
          </p:nvSpPr>
          <p:spPr>
            <a:xfrm rot="-5400000">
              <a:off x="455" y="-225"/>
              <a:ext cx="5152800" cy="5153700"/>
            </a:xfrm>
            <a:prstGeom prst="diagStripe">
              <a:avLst>
                <a:gd fmla="val 54876"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21746" y="1581506"/>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1116096" y="2275691"/>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3" name="Shape 103"/>
        <p:cNvGrpSpPr/>
        <p:nvPr/>
      </p:nvGrpSpPr>
      <p:grpSpPr>
        <a:xfrm>
          <a:off x="0" y="0"/>
          <a:ext cx="0" cy="0"/>
          <a:chOff x="0" y="0"/>
          <a:chExt cx="0" cy="0"/>
        </a:xfrm>
      </p:grpSpPr>
      <p:grpSp>
        <p:nvGrpSpPr>
          <p:cNvPr id="104" name="Google Shape;104;p11"/>
          <p:cNvGrpSpPr/>
          <p:nvPr/>
        </p:nvGrpSpPr>
        <p:grpSpPr>
          <a:xfrm>
            <a:off x="4406400" y="0"/>
            <a:ext cx="4737600" cy="5143065"/>
            <a:chOff x="4406400" y="0"/>
            <a:chExt cx="4737600" cy="5143065"/>
          </a:xfrm>
        </p:grpSpPr>
        <p:sp>
          <p:nvSpPr>
            <p:cNvPr id="105" name="Google Shape;105;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 name="Google Shape;123;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4" name="Google Shape;124;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5" name="Google Shape;12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6" name="Shape 126"/>
        <p:cNvGrpSpPr/>
        <p:nvPr/>
      </p:nvGrpSpPr>
      <p:grpSpPr>
        <a:xfrm>
          <a:off x="0" y="0"/>
          <a:ext cx="0" cy="0"/>
          <a:chOff x="0" y="0"/>
          <a:chExt cx="0" cy="0"/>
        </a:xfrm>
      </p:grpSpPr>
      <p:sp>
        <p:nvSpPr>
          <p:cNvPr id="127" name="Google Shape;127;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9" name="Shape 39"/>
        <p:cNvGrpSpPr/>
        <p:nvPr/>
      </p:nvGrpSpPr>
      <p:grpSpPr>
        <a:xfrm>
          <a:off x="0" y="0"/>
          <a:ext cx="0" cy="0"/>
          <a:chOff x="0" y="0"/>
          <a:chExt cx="0" cy="0"/>
        </a:xfrm>
      </p:grpSpPr>
      <p:sp>
        <p:nvSpPr>
          <p:cNvPr id="40" name="Google Shape;40;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1" name="Google Shape;41;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2" name="Google Shape;4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43" name="Google Shape;43;p4"/>
          <p:cNvGrpSpPr/>
          <p:nvPr/>
        </p:nvGrpSpPr>
        <p:grpSpPr>
          <a:xfrm rot="5400000">
            <a:off x="548999" y="340351"/>
            <a:ext cx="630299" cy="643650"/>
            <a:chOff x="229050" y="588489"/>
            <a:chExt cx="808802" cy="808808"/>
          </a:xfrm>
        </p:grpSpPr>
        <p:sp>
          <p:nvSpPr>
            <p:cNvPr id="44" name="Google Shape;44;p4"/>
            <p:cNvSpPr/>
            <p:nvPr/>
          </p:nvSpPr>
          <p:spPr>
            <a:xfrm rot="-5400000">
              <a:off x="229052" y="588497"/>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flipH="1">
              <a:off x="229050" y="5884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6" name="Shape 46"/>
        <p:cNvGrpSpPr/>
        <p:nvPr/>
      </p:nvGrpSpPr>
      <p:grpSpPr>
        <a:xfrm>
          <a:off x="0" y="0"/>
          <a:ext cx="0" cy="0"/>
          <a:chOff x="0" y="0"/>
          <a:chExt cx="0" cy="0"/>
        </a:xfrm>
      </p:grpSpPr>
      <p:grpSp>
        <p:nvGrpSpPr>
          <p:cNvPr id="47" name="Google Shape;47;p5"/>
          <p:cNvGrpSpPr/>
          <p:nvPr/>
        </p:nvGrpSpPr>
        <p:grpSpPr>
          <a:xfrm>
            <a:off x="0" y="381001"/>
            <a:ext cx="1037850" cy="1016287"/>
            <a:chOff x="0" y="381001"/>
            <a:chExt cx="1037850" cy="1016287"/>
          </a:xfrm>
        </p:grpSpPr>
        <p:sp>
          <p:nvSpPr>
            <p:cNvPr id="48" name="Google Shape;48;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 name="Google Shape;50;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1" name="Google Shape;51;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2" name="Google Shape;52;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3" name="Google Shape;53;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 name="Shape 54"/>
        <p:cNvGrpSpPr/>
        <p:nvPr/>
      </p:nvGrpSpPr>
      <p:grpSpPr>
        <a:xfrm>
          <a:off x="0" y="0"/>
          <a:ext cx="0" cy="0"/>
          <a:chOff x="0" y="0"/>
          <a:chExt cx="0" cy="0"/>
        </a:xfrm>
      </p:grpSpPr>
      <p:grpSp>
        <p:nvGrpSpPr>
          <p:cNvPr id="55" name="Google Shape;55;p6"/>
          <p:cNvGrpSpPr/>
          <p:nvPr/>
        </p:nvGrpSpPr>
        <p:grpSpPr>
          <a:xfrm>
            <a:off x="119950" y="342651"/>
            <a:ext cx="1037850" cy="1016287"/>
            <a:chOff x="0" y="381001"/>
            <a:chExt cx="1037850" cy="1016287"/>
          </a:xfrm>
        </p:grpSpPr>
        <p:sp>
          <p:nvSpPr>
            <p:cNvPr id="56" name="Google Shape;56;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 name="Google Shape;58;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9" name="Google Shape;59;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0" name="Shape 60"/>
        <p:cNvGrpSpPr/>
        <p:nvPr/>
      </p:nvGrpSpPr>
      <p:grpSpPr>
        <a:xfrm>
          <a:off x="0" y="0"/>
          <a:ext cx="0" cy="0"/>
          <a:chOff x="0" y="0"/>
          <a:chExt cx="0" cy="0"/>
        </a:xfrm>
      </p:grpSpPr>
      <p:grpSp>
        <p:nvGrpSpPr>
          <p:cNvPr id="61" name="Google Shape;61;p7"/>
          <p:cNvGrpSpPr/>
          <p:nvPr/>
        </p:nvGrpSpPr>
        <p:grpSpPr>
          <a:xfrm>
            <a:off x="0" y="381001"/>
            <a:ext cx="1037850" cy="1016287"/>
            <a:chOff x="0" y="381001"/>
            <a:chExt cx="1037850" cy="1016287"/>
          </a:xfrm>
        </p:grpSpPr>
        <p:sp>
          <p:nvSpPr>
            <p:cNvPr id="62" name="Google Shape;62;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 name="Google Shape;64;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5" name="Google Shape;65;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6" name="Google Shape;6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7" name="Shape 67"/>
        <p:cNvGrpSpPr/>
        <p:nvPr/>
      </p:nvGrpSpPr>
      <p:grpSpPr>
        <a:xfrm>
          <a:off x="0" y="0"/>
          <a:ext cx="0" cy="0"/>
          <a:chOff x="0" y="0"/>
          <a:chExt cx="0" cy="0"/>
        </a:xfrm>
      </p:grpSpPr>
      <p:grpSp>
        <p:nvGrpSpPr>
          <p:cNvPr id="68" name="Google Shape;68;p8"/>
          <p:cNvGrpSpPr/>
          <p:nvPr/>
        </p:nvGrpSpPr>
        <p:grpSpPr>
          <a:xfrm>
            <a:off x="4406400" y="0"/>
            <a:ext cx="4737600" cy="5143500"/>
            <a:chOff x="4406400" y="0"/>
            <a:chExt cx="4737600" cy="5143500"/>
          </a:xfrm>
        </p:grpSpPr>
        <p:sp>
          <p:nvSpPr>
            <p:cNvPr id="69" name="Google Shape;69;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8" name="Google Shape;8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9" name="Shape 89"/>
        <p:cNvGrpSpPr/>
        <p:nvPr/>
      </p:nvGrpSpPr>
      <p:grpSpPr>
        <a:xfrm>
          <a:off x="0" y="0"/>
          <a:ext cx="0" cy="0"/>
          <a:chOff x="0" y="0"/>
          <a:chExt cx="0" cy="0"/>
        </a:xfrm>
      </p:grpSpPr>
      <p:grpSp>
        <p:nvGrpSpPr>
          <p:cNvPr id="90" name="Google Shape;90;p9"/>
          <p:cNvGrpSpPr/>
          <p:nvPr/>
        </p:nvGrpSpPr>
        <p:grpSpPr>
          <a:xfrm>
            <a:off x="0" y="381001"/>
            <a:ext cx="1037850" cy="1016287"/>
            <a:chOff x="0" y="381001"/>
            <a:chExt cx="1037850" cy="1016287"/>
          </a:xfrm>
        </p:grpSpPr>
        <p:sp>
          <p:nvSpPr>
            <p:cNvPr id="91" name="Google Shape;91;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4" name="Google Shape;94;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5" name="Google Shape;95;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6" name="Google Shape;96;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7" name="Shape 97"/>
        <p:cNvGrpSpPr/>
        <p:nvPr/>
      </p:nvGrpSpPr>
      <p:grpSpPr>
        <a:xfrm>
          <a:off x="0" y="0"/>
          <a:ext cx="0" cy="0"/>
          <a:chOff x="0" y="0"/>
          <a:chExt cx="0" cy="0"/>
        </a:xfrm>
      </p:grpSpPr>
      <p:grpSp>
        <p:nvGrpSpPr>
          <p:cNvPr id="98" name="Google Shape;98;p10"/>
          <p:cNvGrpSpPr/>
          <p:nvPr/>
        </p:nvGrpSpPr>
        <p:grpSpPr>
          <a:xfrm>
            <a:off x="0" y="4128572"/>
            <a:ext cx="698925" cy="684657"/>
            <a:chOff x="0" y="3785672"/>
            <a:chExt cx="698925" cy="684657"/>
          </a:xfrm>
        </p:grpSpPr>
        <p:sp>
          <p:nvSpPr>
            <p:cNvPr id="99" name="Google Shape;99;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2" name="Google Shape;102;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hyperlink" Target="https://github.com/sentinel-hub/sentinelhub-py" TargetMode="External"/><Relationship Id="rId4" Type="http://schemas.openxmlformats.org/officeDocument/2006/relationships/hyperlink" Target="https://earthexplorer.usgs.gov/" TargetMode="External"/><Relationship Id="rId5" Type="http://schemas.openxmlformats.org/officeDocument/2006/relationships/hyperlink" Target="https://www.fao.org/faostat/en/#data" TargetMode="External"/><Relationship Id="rId6" Type="http://schemas.openxmlformats.org/officeDocument/2006/relationships/hyperlink" Target="https://cds.climate.copernicus.eu/cdsapp#!/dataset/reanalysis-era5-land?tab=overview"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hyperlink" Target="https://github.com/sentinel-hub/sentinelhub-py" TargetMode="External"/><Relationship Id="rId4" Type="http://schemas.openxmlformats.org/officeDocument/2006/relationships/hyperlink" Target="https://earthexplorer.usgs.gov/" TargetMode="External"/><Relationship Id="rId10" Type="http://schemas.openxmlformats.org/officeDocument/2006/relationships/hyperlink" Target="https://smap.jpl.nasa.gov/data/" TargetMode="External"/><Relationship Id="rId9" Type="http://schemas.openxmlformats.org/officeDocument/2006/relationships/hyperlink" Target="https://www.ncei.noaa.gov/access/metadata/landing-page/bin/iso?id=gov.noaa.nodc:0241207" TargetMode="External"/><Relationship Id="rId5" Type="http://schemas.openxmlformats.org/officeDocument/2006/relationships/hyperlink" Target="https://www.fao.org/faostat/en/#data" TargetMode="External"/><Relationship Id="rId6" Type="http://schemas.openxmlformats.org/officeDocument/2006/relationships/hyperlink" Target="https://cds.climate.copernicus.eu/cdsapp#!/dataset/reanalysis-era5-land?tab=overview" TargetMode="External"/><Relationship Id="rId7" Type="http://schemas.openxmlformats.org/officeDocument/2006/relationships/hyperlink" Target="https://www.fs.usda.gov/treesearch/pubs/43361" TargetMode="External"/><Relationship Id="rId8" Type="http://schemas.openxmlformats.org/officeDocument/2006/relationships/hyperlink" Target="https://droughtmonitor.unl.edu/DmData/DataDownload.aspx"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10.png"/><Relationship Id="rId5"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3"/>
          <p:cNvSpPr txBox="1"/>
          <p:nvPr>
            <p:ph type="ctrTitle"/>
          </p:nvPr>
        </p:nvSpPr>
        <p:spPr>
          <a:xfrm>
            <a:off x="926125" y="1030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Ignite Talk</a:t>
            </a:r>
            <a:endParaRPr/>
          </a:p>
          <a:p>
            <a:pPr indent="0" lvl="0" marL="0" rtl="0" algn="l">
              <a:spcBef>
                <a:spcPts val="0"/>
              </a:spcBef>
              <a:spcAft>
                <a:spcPts val="0"/>
              </a:spcAft>
              <a:buNone/>
            </a:pPr>
            <a:r>
              <a:rPr lang="en" sz="2800"/>
              <a:t>G</a:t>
            </a:r>
            <a:r>
              <a:rPr lang="en" sz="2800"/>
              <a:t>roup </a:t>
            </a:r>
            <a:r>
              <a:rPr lang="en" sz="2800">
                <a:latin typeface="Book Antiqua"/>
                <a:ea typeface="Book Antiqua"/>
                <a:cs typeface="Book Antiqua"/>
                <a:sym typeface="Book Antiqua"/>
              </a:rPr>
              <a:t>QuantumBlack</a:t>
            </a:r>
            <a:endParaRPr sz="2800">
              <a:latin typeface="Book Antiqua"/>
              <a:ea typeface="Book Antiqua"/>
              <a:cs typeface="Book Antiqua"/>
              <a:sym typeface="Book Antiqua"/>
            </a:endParaRPr>
          </a:p>
        </p:txBody>
      </p:sp>
      <p:sp>
        <p:nvSpPr>
          <p:cNvPr id="133" name="Google Shape;133;p13"/>
          <p:cNvSpPr txBox="1"/>
          <p:nvPr>
            <p:ph idx="1" type="subTitle"/>
          </p:nvPr>
        </p:nvSpPr>
        <p:spPr>
          <a:xfrm>
            <a:off x="926125" y="2979350"/>
            <a:ext cx="3470700" cy="50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02/17/2022</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2"/>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n"/>
              <a:t>Project Phases</a:t>
            </a:r>
            <a:endParaRPr/>
          </a:p>
        </p:txBody>
      </p:sp>
      <p:sp>
        <p:nvSpPr>
          <p:cNvPr id="218" name="Google Shape;218;p22"/>
          <p:cNvSpPr/>
          <p:nvPr/>
        </p:nvSpPr>
        <p:spPr>
          <a:xfrm>
            <a:off x="2830512" y="1896551"/>
            <a:ext cx="1836300" cy="801600"/>
          </a:xfrm>
          <a:prstGeom prst="chevron">
            <a:avLst>
              <a:gd fmla="val 39245" name="adj"/>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Modeling</a:t>
            </a:r>
            <a:endParaRPr b="0" i="0" sz="1400" u="none" cap="none" strike="noStrike">
              <a:solidFill>
                <a:srgbClr val="000000"/>
              </a:solidFill>
              <a:latin typeface="Arial"/>
              <a:ea typeface="Arial"/>
              <a:cs typeface="Arial"/>
              <a:sym typeface="Arial"/>
            </a:endParaRPr>
          </a:p>
        </p:txBody>
      </p:sp>
      <p:sp>
        <p:nvSpPr>
          <p:cNvPr id="219" name="Google Shape;219;p22"/>
          <p:cNvSpPr/>
          <p:nvPr/>
        </p:nvSpPr>
        <p:spPr>
          <a:xfrm>
            <a:off x="4605253" y="1896539"/>
            <a:ext cx="1836300" cy="801600"/>
          </a:xfrm>
          <a:prstGeom prst="chevron">
            <a:avLst>
              <a:gd fmla="val 39245" name="adj"/>
            </a:avLst>
          </a:prstGeom>
          <a:solidFill>
            <a:srgbClr val="C5CAC8">
              <a:alpha val="5255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Analysis &amp; Extension</a:t>
            </a:r>
            <a:endParaRPr b="0" i="0" sz="1400" u="none" cap="none" strike="noStrike">
              <a:solidFill>
                <a:srgbClr val="000000"/>
              </a:solidFill>
              <a:latin typeface="Arial"/>
              <a:ea typeface="Arial"/>
              <a:cs typeface="Arial"/>
              <a:sym typeface="Arial"/>
            </a:endParaRPr>
          </a:p>
        </p:txBody>
      </p:sp>
      <p:sp>
        <p:nvSpPr>
          <p:cNvPr id="220" name="Google Shape;220;p22"/>
          <p:cNvSpPr/>
          <p:nvPr/>
        </p:nvSpPr>
        <p:spPr>
          <a:xfrm>
            <a:off x="6379994" y="1896539"/>
            <a:ext cx="1836300" cy="801600"/>
          </a:xfrm>
          <a:prstGeom prst="chevron">
            <a:avLst>
              <a:gd fmla="val 39245" name="adj"/>
            </a:avLst>
          </a:prstGeom>
          <a:solidFill>
            <a:srgbClr val="C5CAC8">
              <a:alpha val="4902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Visualization</a:t>
            </a:r>
            <a:endParaRPr b="0" i="0" sz="1400" u="none" cap="none" strike="noStrike">
              <a:solidFill>
                <a:srgbClr val="000000"/>
              </a:solidFill>
              <a:latin typeface="Arial"/>
              <a:ea typeface="Arial"/>
              <a:cs typeface="Arial"/>
              <a:sym typeface="Arial"/>
            </a:endParaRPr>
          </a:p>
        </p:txBody>
      </p:sp>
      <p:sp>
        <p:nvSpPr>
          <p:cNvPr id="221" name="Google Shape;221;p22"/>
          <p:cNvSpPr/>
          <p:nvPr/>
        </p:nvSpPr>
        <p:spPr>
          <a:xfrm>
            <a:off x="1297500" y="1896551"/>
            <a:ext cx="1623000" cy="801600"/>
          </a:xfrm>
          <a:prstGeom prst="homePlate">
            <a:avLst>
              <a:gd fmla="val 41177" name="adj"/>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Data Processing</a:t>
            </a:r>
            <a:endParaRPr b="0" i="0" sz="1400" u="none" cap="none" strike="noStrike">
              <a:solidFill>
                <a:srgbClr val="000000"/>
              </a:solidFill>
              <a:latin typeface="Arial"/>
              <a:ea typeface="Arial"/>
              <a:cs typeface="Arial"/>
              <a:sym typeface="Arial"/>
            </a:endParaRPr>
          </a:p>
        </p:txBody>
      </p:sp>
      <p:sp>
        <p:nvSpPr>
          <p:cNvPr id="222" name="Google Shape;222;p22"/>
          <p:cNvSpPr/>
          <p:nvPr/>
        </p:nvSpPr>
        <p:spPr>
          <a:xfrm rot="10798572">
            <a:off x="2047874" y="2857832"/>
            <a:ext cx="1444500" cy="424500"/>
          </a:xfrm>
          <a:prstGeom prst="curvedDownArrow">
            <a:avLst>
              <a:gd fmla="val 25000" name="adj1"/>
              <a:gd fmla="val 50000" name="adj2"/>
              <a:gd fmla="val 25000" name="adj3"/>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3"/>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n"/>
              <a:t>Project Phases</a:t>
            </a:r>
            <a:endParaRPr/>
          </a:p>
        </p:txBody>
      </p:sp>
      <p:sp>
        <p:nvSpPr>
          <p:cNvPr id="228" name="Google Shape;228;p23"/>
          <p:cNvSpPr/>
          <p:nvPr/>
        </p:nvSpPr>
        <p:spPr>
          <a:xfrm>
            <a:off x="2830512" y="1897003"/>
            <a:ext cx="1836300" cy="801600"/>
          </a:xfrm>
          <a:prstGeom prst="chevron">
            <a:avLst>
              <a:gd fmla="val 39245" name="adj"/>
            </a:avLst>
          </a:prstGeom>
          <a:solidFill>
            <a:srgbClr val="C5CAC8">
              <a:alpha val="4980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Modeling</a:t>
            </a:r>
            <a:endParaRPr b="0" i="0" sz="1400" u="none" cap="none" strike="noStrike">
              <a:solidFill>
                <a:srgbClr val="000000"/>
              </a:solidFill>
              <a:latin typeface="Arial"/>
              <a:ea typeface="Arial"/>
              <a:cs typeface="Arial"/>
              <a:sym typeface="Arial"/>
            </a:endParaRPr>
          </a:p>
        </p:txBody>
      </p:sp>
      <p:sp>
        <p:nvSpPr>
          <p:cNvPr id="229" name="Google Shape;229;p23"/>
          <p:cNvSpPr/>
          <p:nvPr/>
        </p:nvSpPr>
        <p:spPr>
          <a:xfrm>
            <a:off x="4605253" y="1897003"/>
            <a:ext cx="1836300" cy="801600"/>
          </a:xfrm>
          <a:prstGeom prst="chevron">
            <a:avLst>
              <a:gd fmla="val 39245" name="adj"/>
            </a:avLst>
          </a:prstGeom>
          <a:solidFill>
            <a:srgbClr val="C5CAC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Analysis &amp;</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Extension</a:t>
            </a:r>
            <a:endParaRPr b="0" i="0" sz="1400" u="none" cap="none" strike="noStrike">
              <a:solidFill>
                <a:srgbClr val="000000"/>
              </a:solidFill>
              <a:latin typeface="Arial"/>
              <a:ea typeface="Arial"/>
              <a:cs typeface="Arial"/>
              <a:sym typeface="Arial"/>
            </a:endParaRPr>
          </a:p>
        </p:txBody>
      </p:sp>
      <p:sp>
        <p:nvSpPr>
          <p:cNvPr id="230" name="Google Shape;230;p23"/>
          <p:cNvSpPr/>
          <p:nvPr/>
        </p:nvSpPr>
        <p:spPr>
          <a:xfrm>
            <a:off x="6379994" y="1897003"/>
            <a:ext cx="1836300" cy="801600"/>
          </a:xfrm>
          <a:prstGeom prst="chevron">
            <a:avLst>
              <a:gd fmla="val 39245" name="adj"/>
            </a:avLst>
          </a:prstGeom>
          <a:solidFill>
            <a:srgbClr val="C5CAC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Visualization</a:t>
            </a:r>
            <a:endParaRPr b="0" i="0" sz="1400" u="none" cap="none" strike="noStrike">
              <a:solidFill>
                <a:srgbClr val="000000"/>
              </a:solidFill>
              <a:latin typeface="Arial"/>
              <a:ea typeface="Arial"/>
              <a:cs typeface="Arial"/>
              <a:sym typeface="Arial"/>
            </a:endParaRPr>
          </a:p>
        </p:txBody>
      </p:sp>
      <p:sp>
        <p:nvSpPr>
          <p:cNvPr id="231" name="Google Shape;231;p23"/>
          <p:cNvSpPr/>
          <p:nvPr/>
        </p:nvSpPr>
        <p:spPr>
          <a:xfrm>
            <a:off x="1297500" y="1897015"/>
            <a:ext cx="1623000" cy="801600"/>
          </a:xfrm>
          <a:prstGeom prst="homePlate">
            <a:avLst>
              <a:gd fmla="val 41177" name="adj"/>
            </a:avLst>
          </a:prstGeom>
          <a:solidFill>
            <a:srgbClr val="C5CAC8">
              <a:alpha val="4980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Data Processing</a:t>
            </a:r>
            <a:endParaRPr b="0" i="0" sz="1400" u="none" cap="none" strike="noStrike">
              <a:solidFill>
                <a:srgbClr val="000000"/>
              </a:solidFill>
              <a:latin typeface="Arial"/>
              <a:ea typeface="Arial"/>
              <a:cs typeface="Arial"/>
              <a:sym typeface="Arial"/>
            </a:endParaRPr>
          </a:p>
        </p:txBody>
      </p:sp>
      <p:sp>
        <p:nvSpPr>
          <p:cNvPr id="232" name="Google Shape;232;p23"/>
          <p:cNvSpPr/>
          <p:nvPr/>
        </p:nvSpPr>
        <p:spPr>
          <a:xfrm>
            <a:off x="4464638" y="2863217"/>
            <a:ext cx="210600" cy="646200"/>
          </a:xfrm>
          <a:prstGeom prst="leftBrace">
            <a:avLst>
              <a:gd fmla="val 8333" name="adj1"/>
              <a:gd fmla="val 45094" name="adj2"/>
            </a:avLst>
          </a:prstGeom>
          <a:noFill/>
          <a:ln cap="flat" cmpd="sng" w="2857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33" name="Google Shape;233;p23"/>
          <p:cNvSpPr txBox="1"/>
          <p:nvPr/>
        </p:nvSpPr>
        <p:spPr>
          <a:xfrm>
            <a:off x="4670775" y="2863217"/>
            <a:ext cx="16914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 sz="1200" u="none" cap="none" strike="noStrike">
                <a:solidFill>
                  <a:schemeClr val="lt1"/>
                </a:solidFill>
                <a:latin typeface="Arial"/>
                <a:ea typeface="Arial"/>
                <a:cs typeface="Arial"/>
                <a:sym typeface="Arial"/>
              </a:rPr>
              <a:t>Model Choice?</a:t>
            </a:r>
            <a:endParaRPr/>
          </a:p>
          <a:p>
            <a:pPr indent="0" lvl="0" marL="0" marR="0" rtl="0" algn="l">
              <a:lnSpc>
                <a:spcPct val="100000"/>
              </a:lnSpc>
              <a:spcBef>
                <a:spcPts val="0"/>
              </a:spcBef>
              <a:spcAft>
                <a:spcPts val="0"/>
              </a:spcAft>
              <a:buNone/>
            </a:pPr>
            <a:r>
              <a:rPr b="0" i="0" lang="en" sz="1200" u="none" cap="none" strike="noStrike">
                <a:solidFill>
                  <a:schemeClr val="lt1"/>
                </a:solidFill>
                <a:latin typeface="Arial"/>
                <a:ea typeface="Arial"/>
                <a:cs typeface="Arial"/>
                <a:sym typeface="Arial"/>
              </a:rPr>
              <a:t>Factor?</a:t>
            </a:r>
            <a:endParaRPr/>
          </a:p>
          <a:p>
            <a:pPr indent="0" lvl="0" marL="0" marR="0" rtl="0" algn="l">
              <a:lnSpc>
                <a:spcPct val="100000"/>
              </a:lnSpc>
              <a:spcBef>
                <a:spcPts val="0"/>
              </a:spcBef>
              <a:spcAft>
                <a:spcPts val="0"/>
              </a:spcAft>
              <a:buNone/>
            </a:pPr>
            <a:r>
              <a:rPr b="0" i="0" lang="en" sz="1200" u="none" cap="none" strike="noStrike">
                <a:solidFill>
                  <a:schemeClr val="lt1"/>
                </a:solidFill>
                <a:latin typeface="Arial"/>
                <a:ea typeface="Arial"/>
                <a:cs typeface="Arial"/>
                <a:sym typeface="Arial"/>
              </a:rPr>
              <a:t>Economic Impact?</a:t>
            </a:r>
            <a:endParaRPr/>
          </a:p>
        </p:txBody>
      </p:sp>
      <p:pic>
        <p:nvPicPr>
          <p:cNvPr descr="Map&#10;&#10;Description automatically generated" id="234" name="Google Shape;234;p23"/>
          <p:cNvPicPr preferRelativeResize="0"/>
          <p:nvPr/>
        </p:nvPicPr>
        <p:blipFill rotWithShape="1">
          <a:blip r:embed="rId3">
            <a:alphaModFix/>
          </a:blip>
          <a:srcRect b="0" l="0" r="0" t="0"/>
          <a:stretch/>
        </p:blipFill>
        <p:spPr>
          <a:xfrm>
            <a:off x="6362174" y="2826674"/>
            <a:ext cx="1785700" cy="15662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Sets: Overview</a:t>
            </a:r>
            <a:endParaRPr/>
          </a:p>
        </p:txBody>
      </p:sp>
      <p:sp>
        <p:nvSpPr>
          <p:cNvPr id="240" name="Google Shape;240;p24"/>
          <p:cNvSpPr txBox="1"/>
          <p:nvPr>
            <p:ph idx="1" type="body"/>
          </p:nvPr>
        </p:nvSpPr>
        <p:spPr>
          <a:xfrm>
            <a:off x="1297500" y="1242550"/>
            <a:ext cx="7038900" cy="33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Predicting Drought</a:t>
            </a:r>
            <a:endParaRPr sz="1200">
              <a:latin typeface="Times New Roman"/>
              <a:ea typeface="Times New Roman"/>
              <a:cs typeface="Times New Roman"/>
              <a:sym typeface="Times New Roman"/>
            </a:endParaRPr>
          </a:p>
          <a:p>
            <a:pPr indent="-304800" lvl="0" marL="457200" rtl="0" algn="l">
              <a:spcBef>
                <a:spcPts val="1200"/>
              </a:spcBef>
              <a:spcAft>
                <a:spcPts val="0"/>
              </a:spcAft>
              <a:buSzPts val="1200"/>
              <a:buFont typeface="Arial"/>
              <a:buChar char="●"/>
            </a:pPr>
            <a:r>
              <a:rPr lang="en" sz="1200">
                <a:latin typeface="Arial"/>
                <a:ea typeface="Arial"/>
                <a:cs typeface="Arial"/>
                <a:sym typeface="Arial"/>
              </a:rPr>
              <a:t>Satellite images via </a:t>
            </a:r>
            <a:r>
              <a:rPr lang="en" sz="1200" u="sng">
                <a:latin typeface="Arial"/>
                <a:ea typeface="Arial"/>
                <a:cs typeface="Arial"/>
                <a:sym typeface="Arial"/>
                <a:hlinkClick r:id="rId3"/>
              </a:rPr>
              <a:t>Sentinel</a:t>
            </a:r>
            <a:r>
              <a:rPr lang="en" sz="1200">
                <a:latin typeface="Arial"/>
                <a:ea typeface="Arial"/>
                <a:cs typeface="Arial"/>
                <a:sym typeface="Arial"/>
              </a:rPr>
              <a:t> and </a:t>
            </a:r>
            <a:r>
              <a:rPr lang="en" sz="1200" u="sng">
                <a:latin typeface="Arial"/>
                <a:ea typeface="Arial"/>
                <a:cs typeface="Arial"/>
                <a:sym typeface="Arial"/>
                <a:hlinkClick r:id="rId4"/>
              </a:rPr>
              <a:t>USGS Earth Explorer</a:t>
            </a:r>
            <a:endParaRPr sz="1200">
              <a:latin typeface="Arial"/>
              <a:ea typeface="Arial"/>
              <a:cs typeface="Arial"/>
              <a:sym typeface="Arial"/>
            </a:endParaRPr>
          </a:p>
          <a:p>
            <a:pPr indent="-304800" lvl="1" marL="914400" rtl="0" algn="l">
              <a:spcBef>
                <a:spcPts val="0"/>
              </a:spcBef>
              <a:spcAft>
                <a:spcPts val="0"/>
              </a:spcAft>
              <a:buSzPts val="1200"/>
              <a:buFont typeface="Arial"/>
              <a:buChar char="○"/>
            </a:pPr>
            <a:r>
              <a:rPr lang="en" sz="1200">
                <a:latin typeface="Arial"/>
                <a:ea typeface="Arial"/>
                <a:cs typeface="Arial"/>
                <a:sym typeface="Arial"/>
              </a:rPr>
              <a:t>Global satellite images from European Space Agency and others</a:t>
            </a:r>
            <a:endParaRPr sz="1200">
              <a:latin typeface="Arial"/>
              <a:ea typeface="Arial"/>
              <a:cs typeface="Arial"/>
              <a:sym typeface="Arial"/>
            </a:endParaRPr>
          </a:p>
          <a:p>
            <a:pPr indent="0" lvl="0" marL="0" rtl="0" algn="l">
              <a:spcBef>
                <a:spcPts val="0"/>
              </a:spcBef>
              <a:spcAft>
                <a:spcPts val="0"/>
              </a:spcAft>
              <a:buNone/>
            </a:pPr>
            <a:r>
              <a:t/>
            </a: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en" sz="1200">
                <a:latin typeface="Arial"/>
                <a:ea typeface="Arial"/>
                <a:cs typeface="Arial"/>
                <a:sym typeface="Arial"/>
              </a:rPr>
              <a:t>Environmental </a:t>
            </a:r>
            <a:r>
              <a:rPr lang="en" sz="1200">
                <a:latin typeface="Arial"/>
                <a:ea typeface="Arial"/>
                <a:cs typeface="Arial"/>
                <a:sym typeface="Arial"/>
              </a:rPr>
              <a:t>variables</a:t>
            </a:r>
            <a:r>
              <a:rPr lang="en" sz="1200">
                <a:latin typeface="Arial"/>
                <a:ea typeface="Arial"/>
                <a:cs typeface="Arial"/>
                <a:sym typeface="Arial"/>
              </a:rPr>
              <a:t> via </a:t>
            </a:r>
            <a:r>
              <a:rPr lang="en" sz="1200" u="sng">
                <a:latin typeface="Arial"/>
                <a:ea typeface="Arial"/>
                <a:cs typeface="Arial"/>
                <a:sym typeface="Arial"/>
                <a:hlinkClick r:id="rId5"/>
              </a:rPr>
              <a:t>FAOSTAT</a:t>
            </a:r>
            <a:r>
              <a:rPr lang="en"/>
              <a:t> and </a:t>
            </a:r>
            <a:r>
              <a:rPr lang="en" sz="1200" u="sng">
                <a:latin typeface="Arial"/>
                <a:ea typeface="Arial"/>
                <a:cs typeface="Arial"/>
                <a:sym typeface="Arial"/>
                <a:hlinkClick r:id="rId6"/>
              </a:rPr>
              <a:t>ERA5</a:t>
            </a:r>
            <a:endParaRPr sz="1200">
              <a:latin typeface="Arial"/>
              <a:ea typeface="Arial"/>
              <a:cs typeface="Arial"/>
              <a:sym typeface="Arial"/>
            </a:endParaRPr>
          </a:p>
          <a:p>
            <a:pPr indent="-304800" lvl="1" marL="914400" rtl="0" algn="l">
              <a:spcBef>
                <a:spcPts val="0"/>
              </a:spcBef>
              <a:spcAft>
                <a:spcPts val="0"/>
              </a:spcAft>
              <a:buSzPts val="1200"/>
              <a:buFont typeface="Arial"/>
              <a:buChar char="○"/>
            </a:pPr>
            <a:r>
              <a:rPr lang="en" sz="1200">
                <a:latin typeface="Arial"/>
                <a:ea typeface="Arial"/>
                <a:cs typeface="Arial"/>
                <a:sym typeface="Arial"/>
              </a:rPr>
              <a:t>Agriculture and natural resource management</a:t>
            </a:r>
            <a:endParaRPr sz="1150">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Sets: Overview</a:t>
            </a:r>
            <a:endParaRPr/>
          </a:p>
        </p:txBody>
      </p:sp>
      <p:sp>
        <p:nvSpPr>
          <p:cNvPr id="246" name="Google Shape;246;p25"/>
          <p:cNvSpPr txBox="1"/>
          <p:nvPr>
            <p:ph idx="1" type="body"/>
          </p:nvPr>
        </p:nvSpPr>
        <p:spPr>
          <a:xfrm>
            <a:off x="1297500" y="1242550"/>
            <a:ext cx="7038900" cy="33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Predicting Drought</a:t>
            </a:r>
            <a:endParaRPr sz="1200">
              <a:latin typeface="Times New Roman"/>
              <a:ea typeface="Times New Roman"/>
              <a:cs typeface="Times New Roman"/>
              <a:sym typeface="Times New Roman"/>
            </a:endParaRPr>
          </a:p>
          <a:p>
            <a:pPr indent="-304800" lvl="0" marL="457200" rtl="0" algn="l">
              <a:spcBef>
                <a:spcPts val="1200"/>
              </a:spcBef>
              <a:spcAft>
                <a:spcPts val="0"/>
              </a:spcAft>
              <a:buSzPts val="1200"/>
              <a:buFont typeface="Arial"/>
              <a:buChar char="●"/>
            </a:pPr>
            <a:r>
              <a:rPr lang="en" sz="1200">
                <a:latin typeface="Arial"/>
                <a:ea typeface="Arial"/>
                <a:cs typeface="Arial"/>
                <a:sym typeface="Arial"/>
              </a:rPr>
              <a:t>Satellite images via </a:t>
            </a:r>
            <a:r>
              <a:rPr lang="en" sz="1200" u="sng">
                <a:latin typeface="Arial"/>
                <a:ea typeface="Arial"/>
                <a:cs typeface="Arial"/>
                <a:sym typeface="Arial"/>
                <a:hlinkClick r:id="rId3"/>
              </a:rPr>
              <a:t>Sentinel</a:t>
            </a:r>
            <a:r>
              <a:rPr lang="en" sz="1200">
                <a:latin typeface="Arial"/>
                <a:ea typeface="Arial"/>
                <a:cs typeface="Arial"/>
                <a:sym typeface="Arial"/>
              </a:rPr>
              <a:t> and </a:t>
            </a:r>
            <a:r>
              <a:rPr lang="en" sz="1200" u="sng">
                <a:latin typeface="Arial"/>
                <a:ea typeface="Arial"/>
                <a:cs typeface="Arial"/>
                <a:sym typeface="Arial"/>
                <a:hlinkClick r:id="rId4"/>
              </a:rPr>
              <a:t>USGS Earth Explorer</a:t>
            </a:r>
            <a:endParaRPr sz="1200">
              <a:latin typeface="Arial"/>
              <a:ea typeface="Arial"/>
              <a:cs typeface="Arial"/>
              <a:sym typeface="Arial"/>
            </a:endParaRPr>
          </a:p>
          <a:p>
            <a:pPr indent="-304800" lvl="1" marL="914400" rtl="0" algn="l">
              <a:spcBef>
                <a:spcPts val="0"/>
              </a:spcBef>
              <a:spcAft>
                <a:spcPts val="0"/>
              </a:spcAft>
              <a:buSzPts val="1200"/>
              <a:buFont typeface="Arial"/>
              <a:buChar char="○"/>
            </a:pPr>
            <a:r>
              <a:rPr lang="en" sz="1200">
                <a:latin typeface="Arial"/>
                <a:ea typeface="Arial"/>
                <a:cs typeface="Arial"/>
                <a:sym typeface="Arial"/>
              </a:rPr>
              <a:t>Global satellite images from European Space Agency and others</a:t>
            </a:r>
            <a:endParaRPr sz="1200">
              <a:latin typeface="Arial"/>
              <a:ea typeface="Arial"/>
              <a:cs typeface="Arial"/>
              <a:sym typeface="Arial"/>
            </a:endParaRPr>
          </a:p>
          <a:p>
            <a:pPr indent="0" lvl="0" marL="0" rtl="0" algn="l">
              <a:spcBef>
                <a:spcPts val="0"/>
              </a:spcBef>
              <a:spcAft>
                <a:spcPts val="0"/>
              </a:spcAft>
              <a:buNone/>
            </a:pPr>
            <a:r>
              <a:t/>
            </a: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en" sz="1200">
                <a:latin typeface="Arial"/>
                <a:ea typeface="Arial"/>
                <a:cs typeface="Arial"/>
                <a:sym typeface="Arial"/>
              </a:rPr>
              <a:t>Environmental variables via </a:t>
            </a:r>
            <a:r>
              <a:rPr lang="en" sz="1200" u="sng">
                <a:latin typeface="Arial"/>
                <a:ea typeface="Arial"/>
                <a:cs typeface="Arial"/>
                <a:sym typeface="Arial"/>
                <a:hlinkClick r:id="rId5"/>
              </a:rPr>
              <a:t>FAOSTAT</a:t>
            </a:r>
            <a:r>
              <a:rPr lang="en" sz="1200">
                <a:latin typeface="Arial"/>
                <a:ea typeface="Arial"/>
                <a:cs typeface="Arial"/>
                <a:sym typeface="Arial"/>
              </a:rPr>
              <a:t> and</a:t>
            </a:r>
            <a:r>
              <a:rPr lang="en" sz="1200">
                <a:latin typeface="Arial"/>
                <a:ea typeface="Arial"/>
                <a:cs typeface="Arial"/>
                <a:sym typeface="Arial"/>
              </a:rPr>
              <a:t> </a:t>
            </a:r>
            <a:r>
              <a:rPr lang="en" sz="1200" u="sng">
                <a:latin typeface="Arial"/>
                <a:ea typeface="Arial"/>
                <a:cs typeface="Arial"/>
                <a:sym typeface="Arial"/>
                <a:hlinkClick r:id="rId6"/>
              </a:rPr>
              <a:t>ERA5</a:t>
            </a:r>
            <a:endParaRPr sz="1200">
              <a:latin typeface="Arial"/>
              <a:ea typeface="Arial"/>
              <a:cs typeface="Arial"/>
              <a:sym typeface="Arial"/>
            </a:endParaRPr>
          </a:p>
          <a:p>
            <a:pPr indent="-304800" lvl="1" marL="914400" rtl="0" algn="l">
              <a:spcBef>
                <a:spcPts val="0"/>
              </a:spcBef>
              <a:spcAft>
                <a:spcPts val="0"/>
              </a:spcAft>
              <a:buSzPts val="1200"/>
              <a:buFont typeface="Arial"/>
              <a:buChar char="○"/>
            </a:pPr>
            <a:r>
              <a:rPr lang="en" sz="1200">
                <a:latin typeface="Arial"/>
                <a:ea typeface="Arial"/>
                <a:cs typeface="Arial"/>
                <a:sym typeface="Arial"/>
              </a:rPr>
              <a:t>Agriculture and natural resource management</a:t>
            </a:r>
            <a:endParaRPr sz="1200">
              <a:latin typeface="Arial"/>
              <a:ea typeface="Arial"/>
              <a:cs typeface="Arial"/>
              <a:sym typeface="Arial"/>
            </a:endParaRPr>
          </a:p>
          <a:p>
            <a:pPr indent="0" lvl="0" marL="0" rtl="0" algn="l">
              <a:spcBef>
                <a:spcPts val="0"/>
              </a:spcBef>
              <a:spcAft>
                <a:spcPts val="0"/>
              </a:spcAft>
              <a:buNone/>
            </a:pPr>
            <a:r>
              <a:t/>
            </a:r>
            <a:endParaRPr sz="1200">
              <a:latin typeface="Arial"/>
              <a:ea typeface="Arial"/>
              <a:cs typeface="Arial"/>
              <a:sym typeface="Arial"/>
            </a:endParaRPr>
          </a:p>
          <a:p>
            <a:pPr indent="-304800" lvl="0" marL="457200" rtl="0" algn="l">
              <a:spcBef>
                <a:spcPts val="0"/>
              </a:spcBef>
              <a:spcAft>
                <a:spcPts val="0"/>
              </a:spcAft>
              <a:buSzPts val="1200"/>
              <a:buFont typeface="Times New Roman"/>
              <a:buChar char="●"/>
            </a:pPr>
            <a:r>
              <a:rPr lang="en" sz="1200">
                <a:latin typeface="Arial"/>
                <a:ea typeface="Arial"/>
                <a:cs typeface="Arial"/>
                <a:sym typeface="Arial"/>
              </a:rPr>
              <a:t>Climate observation data via </a:t>
            </a:r>
            <a:r>
              <a:rPr lang="en" sz="1200" u="sng">
                <a:latin typeface="Arial"/>
                <a:ea typeface="Arial"/>
                <a:cs typeface="Arial"/>
                <a:sym typeface="Arial"/>
                <a:hlinkClick r:id="rId7"/>
              </a:rPr>
              <a:t>USDA ArcGIS</a:t>
            </a:r>
            <a:r>
              <a:rPr lang="en" sz="1200">
                <a:latin typeface="Arial"/>
                <a:ea typeface="Arial"/>
                <a:cs typeface="Arial"/>
                <a:sym typeface="Arial"/>
              </a:rPr>
              <a:t>, </a:t>
            </a:r>
            <a:r>
              <a:rPr lang="en" sz="1200" u="sng">
                <a:latin typeface="Arial"/>
                <a:ea typeface="Arial"/>
                <a:cs typeface="Arial"/>
                <a:sym typeface="Arial"/>
                <a:hlinkClick r:id="rId8"/>
              </a:rPr>
              <a:t>US Drought Monitor</a:t>
            </a:r>
            <a:r>
              <a:rPr lang="en" sz="1200">
                <a:latin typeface="Arial"/>
                <a:ea typeface="Arial"/>
                <a:cs typeface="Arial"/>
                <a:sym typeface="Arial"/>
              </a:rPr>
              <a:t>, and </a:t>
            </a:r>
            <a:r>
              <a:rPr lang="en" sz="1150" u="sng">
                <a:latin typeface="Arial"/>
                <a:ea typeface="Arial"/>
                <a:cs typeface="Arial"/>
                <a:sym typeface="Arial"/>
                <a:hlinkClick r:id="rId9"/>
              </a:rPr>
              <a:t>NOAA Nat. Centers for Env. Information</a:t>
            </a:r>
            <a:r>
              <a:rPr lang="en" sz="1150">
                <a:latin typeface="Arial"/>
                <a:ea typeface="Arial"/>
                <a:cs typeface="Arial"/>
                <a:sym typeface="Arial"/>
              </a:rPr>
              <a:t>, and</a:t>
            </a:r>
            <a:r>
              <a:rPr lang="en" sz="1200">
                <a:latin typeface="Arial"/>
                <a:ea typeface="Arial"/>
                <a:cs typeface="Arial"/>
                <a:sym typeface="Arial"/>
              </a:rPr>
              <a:t> </a:t>
            </a:r>
            <a:r>
              <a:rPr lang="en" sz="1200" u="sng">
                <a:latin typeface="Arial"/>
                <a:ea typeface="Arial"/>
                <a:cs typeface="Arial"/>
                <a:sym typeface="Arial"/>
                <a:hlinkClick r:id="rId10"/>
              </a:rPr>
              <a:t>SMAP</a:t>
            </a:r>
            <a:endParaRPr sz="1150">
              <a:latin typeface="Arial"/>
              <a:ea typeface="Arial"/>
              <a:cs typeface="Arial"/>
              <a:sym typeface="Arial"/>
            </a:endParaRPr>
          </a:p>
          <a:p>
            <a:pPr indent="-304800" lvl="1" marL="914400" rtl="0" algn="l">
              <a:spcBef>
                <a:spcPts val="0"/>
              </a:spcBef>
              <a:spcAft>
                <a:spcPts val="0"/>
              </a:spcAft>
              <a:buSzPts val="1200"/>
              <a:buFont typeface="Arial"/>
              <a:buChar char="○"/>
            </a:pPr>
            <a:r>
              <a:rPr lang="en" sz="1150">
                <a:latin typeface="Arial"/>
                <a:ea typeface="Arial"/>
                <a:cs typeface="Arial"/>
                <a:sym typeface="Arial"/>
              </a:rPr>
              <a:t>Drought indices and thresholds</a:t>
            </a:r>
            <a:endParaRPr sz="1150">
              <a:latin typeface="Arial"/>
              <a:ea typeface="Arial"/>
              <a:cs typeface="Arial"/>
              <a:sym typeface="Arial"/>
            </a:endParaRPr>
          </a:p>
          <a:p>
            <a:pPr indent="-304800" lvl="1" marL="914400" rtl="0" algn="l">
              <a:spcBef>
                <a:spcPts val="0"/>
              </a:spcBef>
              <a:spcAft>
                <a:spcPts val="0"/>
              </a:spcAft>
              <a:buSzPts val="1200"/>
              <a:buFont typeface="Arial"/>
              <a:buChar char="○"/>
            </a:pPr>
            <a:r>
              <a:rPr lang="en" sz="1150">
                <a:latin typeface="Arial"/>
                <a:ea typeface="Arial"/>
                <a:cs typeface="Arial"/>
                <a:sym typeface="Arial"/>
              </a:rPr>
              <a:t>Climate observation data, modeled soil moisture over 1200 years</a:t>
            </a:r>
            <a:endParaRPr sz="1150">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0" name="Shape 250"/>
        <p:cNvGrpSpPr/>
        <p:nvPr/>
      </p:nvGrpSpPr>
      <p:grpSpPr>
        <a:xfrm>
          <a:off x="0" y="0"/>
          <a:ext cx="0" cy="0"/>
          <a:chOff x="0" y="0"/>
          <a:chExt cx="0" cy="0"/>
        </a:xfrm>
      </p:grpSpPr>
      <p:sp>
        <p:nvSpPr>
          <p:cNvPr id="251" name="Google Shape;251;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Data Sets: </a:t>
            </a:r>
            <a:r>
              <a:rPr lang="en">
                <a:solidFill>
                  <a:schemeClr val="dk1"/>
                </a:solidFill>
              </a:rPr>
              <a:t>Challenge</a:t>
            </a:r>
            <a:r>
              <a:rPr lang="en">
                <a:solidFill>
                  <a:schemeClr val="dk1"/>
                </a:solidFill>
              </a:rPr>
              <a:t> - Diversity of Data</a:t>
            </a:r>
            <a:endParaRPr>
              <a:solidFill>
                <a:schemeClr val="dk1"/>
              </a:solidFill>
            </a:endParaRPr>
          </a:p>
        </p:txBody>
      </p:sp>
      <p:pic>
        <p:nvPicPr>
          <p:cNvPr id="252" name="Google Shape;252;p26" title="Points scored"/>
          <p:cNvPicPr preferRelativeResize="0"/>
          <p:nvPr/>
        </p:nvPicPr>
        <p:blipFill>
          <a:blip r:embed="rId3">
            <a:alphaModFix/>
          </a:blip>
          <a:stretch>
            <a:fillRect/>
          </a:stretch>
        </p:blipFill>
        <p:spPr>
          <a:xfrm>
            <a:off x="5310561" y="1014337"/>
            <a:ext cx="2948415" cy="1823100"/>
          </a:xfrm>
          <a:prstGeom prst="rect">
            <a:avLst/>
          </a:prstGeom>
          <a:noFill/>
          <a:ln>
            <a:noFill/>
          </a:ln>
        </p:spPr>
      </p:pic>
      <p:pic>
        <p:nvPicPr>
          <p:cNvPr id="253" name="Google Shape;253;p26"/>
          <p:cNvPicPr preferRelativeResize="0"/>
          <p:nvPr/>
        </p:nvPicPr>
        <p:blipFill>
          <a:blip r:embed="rId4">
            <a:alphaModFix/>
          </a:blip>
          <a:stretch>
            <a:fillRect/>
          </a:stretch>
        </p:blipFill>
        <p:spPr>
          <a:xfrm>
            <a:off x="1388111" y="1014325"/>
            <a:ext cx="3323641" cy="1823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7" name="Shape 257"/>
        <p:cNvGrpSpPr/>
        <p:nvPr/>
      </p:nvGrpSpPr>
      <p:grpSpPr>
        <a:xfrm>
          <a:off x="0" y="0"/>
          <a:ext cx="0" cy="0"/>
          <a:chOff x="0" y="0"/>
          <a:chExt cx="0" cy="0"/>
        </a:xfrm>
      </p:grpSpPr>
      <p:sp>
        <p:nvSpPr>
          <p:cNvPr id="258" name="Google Shape;258;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Data Sets: Challenge - Diversity of Data</a:t>
            </a:r>
            <a:endParaRPr>
              <a:solidFill>
                <a:schemeClr val="dk1"/>
              </a:solidFill>
            </a:endParaRPr>
          </a:p>
        </p:txBody>
      </p:sp>
      <p:pic>
        <p:nvPicPr>
          <p:cNvPr id="259" name="Google Shape;259;p27"/>
          <p:cNvPicPr preferRelativeResize="0"/>
          <p:nvPr/>
        </p:nvPicPr>
        <p:blipFill rotWithShape="1">
          <a:blip r:embed="rId3">
            <a:alphaModFix/>
          </a:blip>
          <a:srcRect b="24299" l="0" r="3938" t="0"/>
          <a:stretch/>
        </p:blipFill>
        <p:spPr>
          <a:xfrm>
            <a:off x="2248700" y="3013150"/>
            <a:ext cx="5040676" cy="1823099"/>
          </a:xfrm>
          <a:prstGeom prst="rect">
            <a:avLst/>
          </a:prstGeom>
          <a:noFill/>
          <a:ln>
            <a:noFill/>
          </a:ln>
        </p:spPr>
      </p:pic>
      <p:pic>
        <p:nvPicPr>
          <p:cNvPr id="260" name="Google Shape;260;p27" title="Points scored"/>
          <p:cNvPicPr preferRelativeResize="0"/>
          <p:nvPr/>
        </p:nvPicPr>
        <p:blipFill>
          <a:blip r:embed="rId4">
            <a:alphaModFix/>
          </a:blip>
          <a:stretch>
            <a:fillRect/>
          </a:stretch>
        </p:blipFill>
        <p:spPr>
          <a:xfrm>
            <a:off x="5310561" y="1014337"/>
            <a:ext cx="2948415" cy="1823100"/>
          </a:xfrm>
          <a:prstGeom prst="rect">
            <a:avLst/>
          </a:prstGeom>
          <a:noFill/>
          <a:ln>
            <a:noFill/>
          </a:ln>
        </p:spPr>
      </p:pic>
      <p:pic>
        <p:nvPicPr>
          <p:cNvPr id="261" name="Google Shape;261;p27"/>
          <p:cNvPicPr preferRelativeResize="0"/>
          <p:nvPr/>
        </p:nvPicPr>
        <p:blipFill>
          <a:blip r:embed="rId5">
            <a:alphaModFix/>
          </a:blip>
          <a:stretch>
            <a:fillRect/>
          </a:stretch>
        </p:blipFill>
        <p:spPr>
          <a:xfrm>
            <a:off x="1388111" y="1014325"/>
            <a:ext cx="3323641" cy="18231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8"/>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n"/>
              <a:t>Conclusion &amp; Future Work</a:t>
            </a:r>
            <a:endParaRPr/>
          </a:p>
        </p:txBody>
      </p:sp>
      <p:pic>
        <p:nvPicPr>
          <p:cNvPr id="267" name="Google Shape;267;p28"/>
          <p:cNvPicPr preferRelativeResize="0"/>
          <p:nvPr/>
        </p:nvPicPr>
        <p:blipFill>
          <a:blip r:embed="rId3">
            <a:alphaModFix/>
          </a:blip>
          <a:stretch>
            <a:fillRect/>
          </a:stretch>
        </p:blipFill>
        <p:spPr>
          <a:xfrm>
            <a:off x="3736850" y="1694150"/>
            <a:ext cx="1673875" cy="1412325"/>
          </a:xfrm>
          <a:prstGeom prst="rect">
            <a:avLst/>
          </a:prstGeom>
          <a:noFill/>
          <a:ln>
            <a:noFill/>
          </a:ln>
        </p:spPr>
      </p:pic>
      <p:pic>
        <p:nvPicPr>
          <p:cNvPr id="268" name="Google Shape;268;p28"/>
          <p:cNvPicPr preferRelativeResize="0"/>
          <p:nvPr/>
        </p:nvPicPr>
        <p:blipFill>
          <a:blip r:embed="rId4">
            <a:alphaModFix/>
          </a:blip>
          <a:stretch>
            <a:fillRect/>
          </a:stretch>
        </p:blipFill>
        <p:spPr>
          <a:xfrm>
            <a:off x="1183000" y="1752625"/>
            <a:ext cx="1295375" cy="1295375"/>
          </a:xfrm>
          <a:prstGeom prst="rect">
            <a:avLst/>
          </a:prstGeom>
          <a:noFill/>
          <a:ln>
            <a:noFill/>
          </a:ln>
        </p:spPr>
      </p:pic>
      <p:pic>
        <p:nvPicPr>
          <p:cNvPr id="269" name="Google Shape;269;p28"/>
          <p:cNvPicPr preferRelativeResize="0"/>
          <p:nvPr/>
        </p:nvPicPr>
        <p:blipFill>
          <a:blip r:embed="rId5">
            <a:alphaModFix/>
          </a:blip>
          <a:stretch>
            <a:fillRect/>
          </a:stretch>
        </p:blipFill>
        <p:spPr>
          <a:xfrm>
            <a:off x="6669200" y="1694148"/>
            <a:ext cx="1412325" cy="1412325"/>
          </a:xfrm>
          <a:prstGeom prst="rect">
            <a:avLst/>
          </a:prstGeom>
          <a:noFill/>
          <a:ln>
            <a:noFill/>
          </a:ln>
        </p:spPr>
      </p:pic>
      <p:sp>
        <p:nvSpPr>
          <p:cNvPr id="270" name="Google Shape;270;p28"/>
          <p:cNvSpPr txBox="1"/>
          <p:nvPr/>
        </p:nvSpPr>
        <p:spPr>
          <a:xfrm>
            <a:off x="1430850" y="3317350"/>
            <a:ext cx="1412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lt1"/>
                </a:solidFill>
                <a:latin typeface="Lato"/>
                <a:ea typeface="Lato"/>
                <a:cs typeface="Lato"/>
                <a:sym typeface="Lato"/>
              </a:rPr>
              <a:t>Explore</a:t>
            </a:r>
            <a:endParaRPr b="1" sz="1800">
              <a:solidFill>
                <a:schemeClr val="lt1"/>
              </a:solidFill>
              <a:latin typeface="Lato"/>
              <a:ea typeface="Lato"/>
              <a:cs typeface="Lato"/>
              <a:sym typeface="Lato"/>
            </a:endParaRPr>
          </a:p>
        </p:txBody>
      </p:sp>
      <p:sp>
        <p:nvSpPr>
          <p:cNvPr id="271" name="Google Shape;271;p28"/>
          <p:cNvSpPr txBox="1"/>
          <p:nvPr/>
        </p:nvSpPr>
        <p:spPr>
          <a:xfrm>
            <a:off x="4163450" y="3317350"/>
            <a:ext cx="1412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lt1"/>
                </a:solidFill>
                <a:latin typeface="Lato"/>
                <a:ea typeface="Lato"/>
                <a:cs typeface="Lato"/>
                <a:sym typeface="Lato"/>
              </a:rPr>
              <a:t>Utilize</a:t>
            </a:r>
            <a:endParaRPr b="1" sz="1800">
              <a:solidFill>
                <a:schemeClr val="lt1"/>
              </a:solidFill>
              <a:latin typeface="Lato"/>
              <a:ea typeface="Lato"/>
              <a:cs typeface="Lato"/>
              <a:sym typeface="Lato"/>
            </a:endParaRPr>
          </a:p>
        </p:txBody>
      </p:sp>
      <p:sp>
        <p:nvSpPr>
          <p:cNvPr id="272" name="Google Shape;272;p28"/>
          <p:cNvSpPr txBox="1"/>
          <p:nvPr/>
        </p:nvSpPr>
        <p:spPr>
          <a:xfrm>
            <a:off x="6669163" y="3317350"/>
            <a:ext cx="1412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lt1"/>
                </a:solidFill>
                <a:latin typeface="Lato"/>
                <a:ea typeface="Lato"/>
                <a:cs typeface="Lato"/>
                <a:sym typeface="Lato"/>
              </a:rPr>
              <a:t>Social Good</a:t>
            </a:r>
            <a:endParaRPr b="1" sz="1800">
              <a:solidFill>
                <a:schemeClr val="l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4"/>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Problem Background: </a:t>
            </a:r>
            <a:endParaRPr/>
          </a:p>
          <a:p>
            <a:pPr indent="0" lvl="0" marL="0" rtl="0" algn="l">
              <a:spcBef>
                <a:spcPts val="0"/>
              </a:spcBef>
              <a:spcAft>
                <a:spcPts val="0"/>
              </a:spcAft>
              <a:buNone/>
            </a:pPr>
            <a:r>
              <a:rPr lang="en"/>
              <a:t>D</a:t>
            </a:r>
            <a:r>
              <a:rPr lang="en"/>
              <a:t>rought is a</a:t>
            </a:r>
            <a:r>
              <a:rPr lang="en"/>
              <a:t>n urgent crisis</a:t>
            </a:r>
            <a:endParaRPr/>
          </a:p>
        </p:txBody>
      </p:sp>
      <p:sp>
        <p:nvSpPr>
          <p:cNvPr id="139" name="Google Shape;139;p14"/>
          <p:cNvSpPr txBox="1"/>
          <p:nvPr>
            <p:ph idx="1" type="body"/>
          </p:nvPr>
        </p:nvSpPr>
        <p:spPr>
          <a:xfrm>
            <a:off x="1297500" y="1567550"/>
            <a:ext cx="2857800" cy="229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Drought is a real disaster.</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Post-drought aid is inefficient. </a:t>
            </a:r>
            <a:endParaRPr/>
          </a:p>
        </p:txBody>
      </p:sp>
      <p:pic>
        <p:nvPicPr>
          <p:cNvPr id="140" name="Google Shape;140;p14"/>
          <p:cNvPicPr preferRelativeResize="0"/>
          <p:nvPr/>
        </p:nvPicPr>
        <p:blipFill>
          <a:blip r:embed="rId3">
            <a:alphaModFix/>
          </a:blip>
          <a:stretch>
            <a:fillRect/>
          </a:stretch>
        </p:blipFill>
        <p:spPr>
          <a:xfrm>
            <a:off x="4258275" y="1567575"/>
            <a:ext cx="4078123" cy="22934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5"/>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Problem Background: </a:t>
            </a:r>
            <a:endParaRPr/>
          </a:p>
          <a:p>
            <a:pPr indent="0" lvl="0" marL="0" rtl="0" algn="l">
              <a:spcBef>
                <a:spcPts val="0"/>
              </a:spcBef>
              <a:spcAft>
                <a:spcPts val="0"/>
              </a:spcAft>
              <a:buNone/>
            </a:pPr>
            <a:r>
              <a:rPr lang="en"/>
              <a:t>D</a:t>
            </a:r>
            <a:r>
              <a:rPr lang="en"/>
              <a:t>rought prediction</a:t>
            </a:r>
            <a:endParaRPr/>
          </a:p>
        </p:txBody>
      </p:sp>
      <p:sp>
        <p:nvSpPr>
          <p:cNvPr id="146" name="Google Shape;146;p15"/>
          <p:cNvSpPr txBox="1"/>
          <p:nvPr>
            <p:ph idx="1" type="body"/>
          </p:nvPr>
        </p:nvSpPr>
        <p:spPr>
          <a:xfrm>
            <a:off x="1297500" y="1567550"/>
            <a:ext cx="2857800" cy="2293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D</a:t>
            </a:r>
            <a:r>
              <a:rPr lang="en"/>
              <a:t>rought prediction is effectively saving lives. </a:t>
            </a:r>
            <a:endParaRPr/>
          </a:p>
        </p:txBody>
      </p:sp>
      <p:pic>
        <p:nvPicPr>
          <p:cNvPr id="147" name="Google Shape;147;p15"/>
          <p:cNvPicPr preferRelativeResize="0"/>
          <p:nvPr/>
        </p:nvPicPr>
        <p:blipFill>
          <a:blip r:embed="rId3">
            <a:alphaModFix/>
          </a:blip>
          <a:stretch>
            <a:fillRect/>
          </a:stretch>
        </p:blipFill>
        <p:spPr>
          <a:xfrm>
            <a:off x="4258275" y="1567550"/>
            <a:ext cx="4078124" cy="229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Problem Background: </a:t>
            </a:r>
            <a:endParaRPr/>
          </a:p>
          <a:p>
            <a:pPr indent="0" lvl="0" marL="0" rtl="0" algn="l">
              <a:spcBef>
                <a:spcPts val="0"/>
              </a:spcBef>
              <a:spcAft>
                <a:spcPts val="0"/>
              </a:spcAft>
              <a:buNone/>
            </a:pPr>
            <a:r>
              <a:rPr lang="en"/>
              <a:t>AI for social good</a:t>
            </a:r>
            <a:endParaRPr/>
          </a:p>
        </p:txBody>
      </p:sp>
      <p:sp>
        <p:nvSpPr>
          <p:cNvPr id="153" name="Google Shape;153;p16"/>
          <p:cNvSpPr txBox="1"/>
          <p:nvPr>
            <p:ph idx="1" type="body"/>
          </p:nvPr>
        </p:nvSpPr>
        <p:spPr>
          <a:xfrm>
            <a:off x="1297500" y="1567563"/>
            <a:ext cx="2857800" cy="229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Drought prediction is a part of AI for social good at </a:t>
            </a:r>
            <a:r>
              <a:rPr lang="en">
                <a:latin typeface="Book Antiqua"/>
                <a:ea typeface="Book Antiqua"/>
                <a:cs typeface="Book Antiqua"/>
                <a:sym typeface="Book Antiqua"/>
              </a:rPr>
              <a:t>QuantumBlack.</a:t>
            </a:r>
            <a:endParaRPr>
              <a:latin typeface="Book Antiqua"/>
              <a:ea typeface="Book Antiqua"/>
              <a:cs typeface="Book Antiqua"/>
              <a:sym typeface="Book Antiqua"/>
            </a:endParaRPr>
          </a:p>
          <a:p>
            <a:pPr indent="0" lvl="0" marL="0" rtl="0" algn="l">
              <a:spcBef>
                <a:spcPts val="1200"/>
              </a:spcBef>
              <a:spcAft>
                <a:spcPts val="0"/>
              </a:spcAft>
              <a:buNone/>
            </a:pPr>
            <a:r>
              <a:t/>
            </a:r>
            <a:endParaRPr>
              <a:latin typeface="Book Antiqua"/>
              <a:ea typeface="Book Antiqua"/>
              <a:cs typeface="Book Antiqua"/>
              <a:sym typeface="Book Antiqua"/>
            </a:endParaRPr>
          </a:p>
          <a:p>
            <a:pPr indent="0" lvl="0" marL="0" rtl="0" algn="l">
              <a:spcBef>
                <a:spcPts val="1200"/>
              </a:spcBef>
              <a:spcAft>
                <a:spcPts val="0"/>
              </a:spcAft>
              <a:buNone/>
            </a:pPr>
            <a:r>
              <a:rPr lang="en"/>
              <a:t>Untapped value exists in data.</a:t>
            </a:r>
            <a:endParaRPr/>
          </a:p>
          <a:p>
            <a:pPr indent="0" lvl="0" marL="0" rtl="0" algn="l">
              <a:spcBef>
                <a:spcPts val="1200"/>
              </a:spcBef>
              <a:spcAft>
                <a:spcPts val="1200"/>
              </a:spcAft>
              <a:buNone/>
            </a:pPr>
            <a:r>
              <a:t/>
            </a:r>
            <a:endParaRPr/>
          </a:p>
        </p:txBody>
      </p:sp>
      <p:pic>
        <p:nvPicPr>
          <p:cNvPr id="154" name="Google Shape;154;p16"/>
          <p:cNvPicPr preferRelativeResize="0"/>
          <p:nvPr/>
        </p:nvPicPr>
        <p:blipFill>
          <a:blip r:embed="rId3">
            <a:alphaModFix/>
          </a:blip>
          <a:stretch>
            <a:fillRect/>
          </a:stretch>
        </p:blipFill>
        <p:spPr>
          <a:xfrm>
            <a:off x="4258275" y="1336425"/>
            <a:ext cx="4078124" cy="275579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8" name="Shape 158"/>
        <p:cNvGrpSpPr/>
        <p:nvPr/>
      </p:nvGrpSpPr>
      <p:grpSpPr>
        <a:xfrm>
          <a:off x="0" y="0"/>
          <a:ext cx="0" cy="0"/>
          <a:chOff x="0" y="0"/>
          <a:chExt cx="0" cy="0"/>
        </a:xfrm>
      </p:grpSpPr>
      <p:sp>
        <p:nvSpPr>
          <p:cNvPr id="159" name="Google Shape;159;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Previous Work</a:t>
            </a:r>
            <a:endParaRPr>
              <a:solidFill>
                <a:schemeClr val="dk1"/>
              </a:solidFill>
            </a:endParaRPr>
          </a:p>
        </p:txBody>
      </p:sp>
      <p:sp>
        <p:nvSpPr>
          <p:cNvPr id="160" name="Google Shape;160;p17"/>
          <p:cNvSpPr txBox="1"/>
          <p:nvPr>
            <p:ph idx="1" type="body"/>
          </p:nvPr>
        </p:nvSpPr>
        <p:spPr>
          <a:xfrm>
            <a:off x="1297500" y="98500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50">
                <a:solidFill>
                  <a:schemeClr val="dk1"/>
                </a:solidFill>
              </a:rPr>
              <a:t>Focused on identifying the areas with high drought risk from satellite images</a:t>
            </a:r>
            <a:endParaRPr sz="1450">
              <a:solidFill>
                <a:schemeClr val="dk1"/>
              </a:solidFill>
            </a:endParaRPr>
          </a:p>
          <a:p>
            <a:pPr indent="0" lvl="0" marL="0" rtl="0" algn="l">
              <a:spcBef>
                <a:spcPts val="1200"/>
              </a:spcBef>
              <a:spcAft>
                <a:spcPts val="1200"/>
              </a:spcAft>
              <a:buNone/>
            </a:pPr>
            <a:r>
              <a:t/>
            </a:r>
            <a:endParaRPr/>
          </a:p>
        </p:txBody>
      </p:sp>
      <p:pic>
        <p:nvPicPr>
          <p:cNvPr id="161" name="Google Shape;161;p17"/>
          <p:cNvPicPr preferRelativeResize="0"/>
          <p:nvPr/>
        </p:nvPicPr>
        <p:blipFill>
          <a:blip r:embed="rId3">
            <a:alphaModFix/>
          </a:blip>
          <a:stretch>
            <a:fillRect/>
          </a:stretch>
        </p:blipFill>
        <p:spPr>
          <a:xfrm>
            <a:off x="1683650" y="1418600"/>
            <a:ext cx="5776699" cy="3046424"/>
          </a:xfrm>
          <a:prstGeom prst="rect">
            <a:avLst/>
          </a:prstGeom>
          <a:noFill/>
          <a:ln>
            <a:noFill/>
          </a:ln>
        </p:spPr>
      </p:pic>
      <p:sp>
        <p:nvSpPr>
          <p:cNvPr id="162" name="Google Shape;162;p17"/>
          <p:cNvSpPr txBox="1"/>
          <p:nvPr/>
        </p:nvSpPr>
        <p:spPr>
          <a:xfrm>
            <a:off x="2387450" y="4575775"/>
            <a:ext cx="47505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Lato"/>
                <a:ea typeface="Lato"/>
                <a:cs typeface="Lato"/>
                <a:sym typeface="Lato"/>
              </a:rPr>
              <a:t>Source: </a:t>
            </a:r>
            <a:r>
              <a:rPr i="1" lang="en" sz="1000">
                <a:solidFill>
                  <a:schemeClr val="dk1"/>
                </a:solidFill>
                <a:latin typeface="Lato"/>
                <a:ea typeface="Lato"/>
                <a:cs typeface="Lato"/>
                <a:sym typeface="Lato"/>
              </a:rPr>
              <a:t>Satellite-based Prediction of Forage Conditions for Livestock in Northern Kenya</a:t>
            </a:r>
            <a:endParaRPr sz="1000">
              <a:solidFill>
                <a:schemeClr val="dk1"/>
              </a:solidFill>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6" name="Shape 166"/>
        <p:cNvGrpSpPr/>
        <p:nvPr/>
      </p:nvGrpSpPr>
      <p:grpSpPr>
        <a:xfrm>
          <a:off x="0" y="0"/>
          <a:ext cx="0" cy="0"/>
          <a:chOff x="0" y="0"/>
          <a:chExt cx="0" cy="0"/>
        </a:xfrm>
      </p:grpSpPr>
      <p:sp>
        <p:nvSpPr>
          <p:cNvPr id="167" name="Google Shape;167;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434343"/>
                </a:solidFill>
              </a:rPr>
              <a:t>Previous Work</a:t>
            </a:r>
            <a:endParaRPr>
              <a:solidFill>
                <a:srgbClr val="434343"/>
              </a:solidFill>
            </a:endParaRPr>
          </a:p>
        </p:txBody>
      </p:sp>
      <p:sp>
        <p:nvSpPr>
          <p:cNvPr id="168" name="Google Shape;168;p18"/>
          <p:cNvSpPr txBox="1"/>
          <p:nvPr>
            <p:ph idx="1" type="body"/>
          </p:nvPr>
        </p:nvSpPr>
        <p:spPr>
          <a:xfrm>
            <a:off x="1297500" y="98500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50">
                <a:solidFill>
                  <a:srgbClr val="434343"/>
                </a:solidFill>
              </a:rPr>
              <a:t>Focused on identifying the areas with high drought risk from satellite images</a:t>
            </a:r>
            <a:endParaRPr sz="1450">
              <a:solidFill>
                <a:srgbClr val="434343"/>
              </a:solidFill>
            </a:endParaRPr>
          </a:p>
          <a:p>
            <a:pPr indent="0" lvl="0" marL="0" rtl="0" algn="l">
              <a:spcBef>
                <a:spcPts val="1200"/>
              </a:spcBef>
              <a:spcAft>
                <a:spcPts val="1200"/>
              </a:spcAft>
              <a:buNone/>
            </a:pPr>
            <a:r>
              <a:t/>
            </a:r>
            <a:endParaRPr>
              <a:solidFill>
                <a:srgbClr val="434343"/>
              </a:solidFill>
            </a:endParaRPr>
          </a:p>
        </p:txBody>
      </p:sp>
      <p:pic>
        <p:nvPicPr>
          <p:cNvPr id="169" name="Google Shape;169;p18"/>
          <p:cNvPicPr preferRelativeResize="0"/>
          <p:nvPr/>
        </p:nvPicPr>
        <p:blipFill>
          <a:blip r:embed="rId3">
            <a:alphaModFix/>
          </a:blip>
          <a:stretch>
            <a:fillRect/>
          </a:stretch>
        </p:blipFill>
        <p:spPr>
          <a:xfrm>
            <a:off x="1683650" y="1453150"/>
            <a:ext cx="5776699" cy="3046424"/>
          </a:xfrm>
          <a:prstGeom prst="rect">
            <a:avLst/>
          </a:prstGeom>
          <a:noFill/>
          <a:ln>
            <a:noFill/>
          </a:ln>
        </p:spPr>
      </p:pic>
      <p:sp>
        <p:nvSpPr>
          <p:cNvPr id="170" name="Google Shape;170;p18"/>
          <p:cNvSpPr txBox="1"/>
          <p:nvPr/>
        </p:nvSpPr>
        <p:spPr>
          <a:xfrm rot="358500">
            <a:off x="2740469" y="2671590"/>
            <a:ext cx="4152961" cy="41562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rgbClr val="CC0000"/>
                </a:solidFill>
                <a:highlight>
                  <a:srgbClr val="C5CAC8"/>
                </a:highlight>
                <a:latin typeface="Lato"/>
                <a:ea typeface="Lato"/>
                <a:cs typeface="Lato"/>
                <a:sym typeface="Lato"/>
              </a:rPr>
              <a:t>Does Not Provide Information Ahead of Time!</a:t>
            </a:r>
            <a:endParaRPr b="1" sz="1500">
              <a:solidFill>
                <a:srgbClr val="CC0000"/>
              </a:solidFill>
              <a:highlight>
                <a:srgbClr val="C5CAC8"/>
              </a:highlight>
              <a:latin typeface="Lato"/>
              <a:ea typeface="Lato"/>
              <a:cs typeface="Lato"/>
              <a:sym typeface="Lato"/>
            </a:endParaRPr>
          </a:p>
        </p:txBody>
      </p:sp>
      <p:sp>
        <p:nvSpPr>
          <p:cNvPr id="171" name="Google Shape;171;p18"/>
          <p:cNvSpPr txBox="1"/>
          <p:nvPr/>
        </p:nvSpPr>
        <p:spPr>
          <a:xfrm>
            <a:off x="5303400" y="2629475"/>
            <a:ext cx="511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172" name="Google Shape;172;p18"/>
          <p:cNvSpPr txBox="1"/>
          <p:nvPr/>
        </p:nvSpPr>
        <p:spPr>
          <a:xfrm>
            <a:off x="6391800" y="358300"/>
            <a:ext cx="228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173" name="Google Shape;173;p18"/>
          <p:cNvSpPr txBox="1"/>
          <p:nvPr/>
        </p:nvSpPr>
        <p:spPr>
          <a:xfrm>
            <a:off x="2288575" y="4644875"/>
            <a:ext cx="47505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Lato"/>
                <a:ea typeface="Lato"/>
                <a:cs typeface="Lato"/>
                <a:sym typeface="Lato"/>
              </a:rPr>
              <a:t>Source: </a:t>
            </a:r>
            <a:r>
              <a:rPr i="1" lang="en" sz="1000">
                <a:solidFill>
                  <a:schemeClr val="dk1"/>
                </a:solidFill>
                <a:latin typeface="Lato"/>
                <a:ea typeface="Lato"/>
                <a:cs typeface="Lato"/>
                <a:sym typeface="Lato"/>
              </a:rPr>
              <a:t>Satellite-based Prediction of Forage Conditions for Livestock in Northern Kenya</a:t>
            </a:r>
            <a:endParaRPr sz="1000">
              <a:solidFill>
                <a:schemeClr val="dk1"/>
              </a:solidFill>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7" name="Shape 177"/>
        <p:cNvGrpSpPr/>
        <p:nvPr/>
      </p:nvGrpSpPr>
      <p:grpSpPr>
        <a:xfrm>
          <a:off x="0" y="0"/>
          <a:ext cx="0" cy="0"/>
          <a:chOff x="0" y="0"/>
          <a:chExt cx="0" cy="0"/>
        </a:xfrm>
      </p:grpSpPr>
      <p:sp>
        <p:nvSpPr>
          <p:cNvPr id="178" name="Google Shape;178;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Problem Statement</a:t>
            </a:r>
            <a:endParaRPr>
              <a:solidFill>
                <a:schemeClr val="dk1"/>
              </a:solidFill>
            </a:endParaRPr>
          </a:p>
        </p:txBody>
      </p:sp>
      <p:sp>
        <p:nvSpPr>
          <p:cNvPr id="179" name="Google Shape;179;p19"/>
          <p:cNvSpPr txBox="1"/>
          <p:nvPr>
            <p:ph idx="1" type="body"/>
          </p:nvPr>
        </p:nvSpPr>
        <p:spPr>
          <a:xfrm>
            <a:off x="1297500" y="988050"/>
            <a:ext cx="7038900" cy="29112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Clr>
                <a:schemeClr val="dk1"/>
              </a:buClr>
              <a:buSzPts val="1400"/>
              <a:buAutoNum type="arabicPeriod"/>
            </a:pPr>
            <a:r>
              <a:rPr lang="en" sz="1400">
                <a:solidFill>
                  <a:schemeClr val="dk1"/>
                </a:solidFill>
              </a:rPr>
              <a:t>P</a:t>
            </a:r>
            <a:r>
              <a:rPr lang="en" sz="1450">
                <a:solidFill>
                  <a:schemeClr val="dk1"/>
                </a:solidFill>
              </a:rPr>
              <a:t>redict the drought risk in the U.S. ahead of time</a:t>
            </a:r>
            <a:endParaRPr sz="1450">
              <a:solidFill>
                <a:schemeClr val="dk1"/>
              </a:solidFill>
            </a:endParaRPr>
          </a:p>
          <a:p>
            <a:pPr indent="0" lvl="0" marL="457200" rtl="0" algn="l">
              <a:spcBef>
                <a:spcPts val="1200"/>
              </a:spcBef>
              <a:spcAft>
                <a:spcPts val="0"/>
              </a:spcAft>
              <a:buNone/>
            </a:pPr>
            <a:r>
              <a:t/>
            </a:r>
            <a:endParaRPr sz="1450">
              <a:solidFill>
                <a:schemeClr val="dk1"/>
              </a:solidFill>
            </a:endParaRPr>
          </a:p>
          <a:p>
            <a:pPr indent="0" lvl="0" marL="0" rtl="0" algn="l">
              <a:spcBef>
                <a:spcPts val="1200"/>
              </a:spcBef>
              <a:spcAft>
                <a:spcPts val="1200"/>
              </a:spcAft>
              <a:buNone/>
            </a:pPr>
            <a:r>
              <a:t/>
            </a:r>
            <a:endParaRPr/>
          </a:p>
        </p:txBody>
      </p:sp>
      <p:pic>
        <p:nvPicPr>
          <p:cNvPr id="180" name="Google Shape;180;p19"/>
          <p:cNvPicPr preferRelativeResize="0"/>
          <p:nvPr/>
        </p:nvPicPr>
        <p:blipFill>
          <a:blip r:embed="rId3">
            <a:alphaModFix/>
          </a:blip>
          <a:stretch>
            <a:fillRect/>
          </a:stretch>
        </p:blipFill>
        <p:spPr>
          <a:xfrm>
            <a:off x="568550" y="1758475"/>
            <a:ext cx="3784560" cy="2911200"/>
          </a:xfrm>
          <a:prstGeom prst="rect">
            <a:avLst/>
          </a:prstGeom>
          <a:noFill/>
          <a:ln>
            <a:noFill/>
          </a:ln>
        </p:spPr>
      </p:pic>
      <p:sp>
        <p:nvSpPr>
          <p:cNvPr id="181" name="Google Shape;181;p19"/>
          <p:cNvSpPr txBox="1"/>
          <p:nvPr/>
        </p:nvSpPr>
        <p:spPr>
          <a:xfrm>
            <a:off x="1337038" y="4706708"/>
            <a:ext cx="2247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Lato"/>
                <a:ea typeface="Lato"/>
                <a:cs typeface="Lato"/>
                <a:sym typeface="Lato"/>
              </a:rPr>
              <a:t>Source: US Drought Monitoring </a:t>
            </a:r>
            <a:endParaRPr sz="1000">
              <a:solidFill>
                <a:schemeClr val="dk1"/>
              </a:solidFill>
              <a:latin typeface="Lato"/>
              <a:ea typeface="Lato"/>
              <a:cs typeface="Lato"/>
              <a:sym typeface="Lato"/>
            </a:endParaRPr>
          </a:p>
        </p:txBody>
      </p:sp>
      <p:pic>
        <p:nvPicPr>
          <p:cNvPr id="182" name="Google Shape;182;p19"/>
          <p:cNvPicPr preferRelativeResize="0"/>
          <p:nvPr/>
        </p:nvPicPr>
        <p:blipFill>
          <a:blip r:embed="rId4">
            <a:alphaModFix/>
          </a:blip>
          <a:stretch>
            <a:fillRect/>
          </a:stretch>
        </p:blipFill>
        <p:spPr>
          <a:xfrm>
            <a:off x="3757675" y="3114600"/>
            <a:ext cx="595425" cy="1555075"/>
          </a:xfrm>
          <a:prstGeom prst="rect">
            <a:avLst/>
          </a:prstGeom>
          <a:noFill/>
          <a:ln>
            <a:noFill/>
          </a:ln>
        </p:spPr>
      </p:pic>
      <p:sp>
        <p:nvSpPr>
          <p:cNvPr id="183" name="Google Shape;183;p19"/>
          <p:cNvSpPr/>
          <p:nvPr/>
        </p:nvSpPr>
        <p:spPr>
          <a:xfrm>
            <a:off x="577425" y="3890367"/>
            <a:ext cx="1163700" cy="770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9"/>
          <p:cNvSpPr/>
          <p:nvPr/>
        </p:nvSpPr>
        <p:spPr>
          <a:xfrm>
            <a:off x="943025" y="4237400"/>
            <a:ext cx="1260000" cy="3939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9"/>
          <p:cNvSpPr/>
          <p:nvPr/>
        </p:nvSpPr>
        <p:spPr>
          <a:xfrm>
            <a:off x="577425" y="1981825"/>
            <a:ext cx="1305900" cy="2301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9"/>
          <p:cNvSpPr txBox="1"/>
          <p:nvPr/>
        </p:nvSpPr>
        <p:spPr>
          <a:xfrm>
            <a:off x="577425" y="4054075"/>
            <a:ext cx="1305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Drought Forecast</a:t>
            </a:r>
            <a:endParaRPr>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0" name="Shape 190"/>
        <p:cNvGrpSpPr/>
        <p:nvPr/>
      </p:nvGrpSpPr>
      <p:grpSpPr>
        <a:xfrm>
          <a:off x="0" y="0"/>
          <a:ext cx="0" cy="0"/>
          <a:chOff x="0" y="0"/>
          <a:chExt cx="0" cy="0"/>
        </a:xfrm>
      </p:grpSpPr>
      <p:sp>
        <p:nvSpPr>
          <p:cNvPr id="191" name="Google Shape;191;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Problem Statement</a:t>
            </a:r>
            <a:endParaRPr>
              <a:solidFill>
                <a:schemeClr val="dk1"/>
              </a:solidFill>
            </a:endParaRPr>
          </a:p>
        </p:txBody>
      </p:sp>
      <p:sp>
        <p:nvSpPr>
          <p:cNvPr id="192" name="Google Shape;192;p20"/>
          <p:cNvSpPr txBox="1"/>
          <p:nvPr>
            <p:ph idx="1" type="body"/>
          </p:nvPr>
        </p:nvSpPr>
        <p:spPr>
          <a:xfrm>
            <a:off x="1297500" y="988050"/>
            <a:ext cx="7038900" cy="29112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Clr>
                <a:schemeClr val="dk1"/>
              </a:buClr>
              <a:buSzPts val="1400"/>
              <a:buAutoNum type="arabicPeriod"/>
            </a:pPr>
            <a:r>
              <a:rPr lang="en" sz="1400">
                <a:solidFill>
                  <a:schemeClr val="dk1"/>
                </a:solidFill>
              </a:rPr>
              <a:t>P</a:t>
            </a:r>
            <a:r>
              <a:rPr lang="en" sz="1450">
                <a:solidFill>
                  <a:schemeClr val="dk1"/>
                </a:solidFill>
              </a:rPr>
              <a:t>redict the drought risk in the U.S. ahead of time</a:t>
            </a:r>
            <a:endParaRPr sz="1450">
              <a:solidFill>
                <a:schemeClr val="dk1"/>
              </a:solidFill>
            </a:endParaRPr>
          </a:p>
          <a:p>
            <a:pPr indent="-320675" lvl="0" marL="457200" rtl="0" algn="l">
              <a:spcBef>
                <a:spcPts val="0"/>
              </a:spcBef>
              <a:spcAft>
                <a:spcPts val="0"/>
              </a:spcAft>
              <a:buClr>
                <a:schemeClr val="dk1"/>
              </a:buClr>
              <a:buSzPts val="1450"/>
              <a:buAutoNum type="arabicPeriod"/>
            </a:pPr>
            <a:r>
              <a:rPr lang="en" sz="1450">
                <a:solidFill>
                  <a:schemeClr val="dk1"/>
                </a:solidFill>
              </a:rPr>
              <a:t>Estimate its impact on economy</a:t>
            </a:r>
            <a:endParaRPr sz="1450">
              <a:solidFill>
                <a:schemeClr val="dk1"/>
              </a:solidFill>
            </a:endParaRPr>
          </a:p>
          <a:p>
            <a:pPr indent="0" lvl="0" marL="0" rtl="0" algn="l">
              <a:spcBef>
                <a:spcPts val="1200"/>
              </a:spcBef>
              <a:spcAft>
                <a:spcPts val="1200"/>
              </a:spcAft>
              <a:buNone/>
            </a:pPr>
            <a:r>
              <a:t/>
            </a:r>
            <a:endParaRPr/>
          </a:p>
        </p:txBody>
      </p:sp>
      <p:pic>
        <p:nvPicPr>
          <p:cNvPr id="193" name="Google Shape;193;p20"/>
          <p:cNvPicPr preferRelativeResize="0"/>
          <p:nvPr/>
        </p:nvPicPr>
        <p:blipFill>
          <a:blip r:embed="rId3">
            <a:alphaModFix/>
          </a:blip>
          <a:stretch>
            <a:fillRect/>
          </a:stretch>
        </p:blipFill>
        <p:spPr>
          <a:xfrm>
            <a:off x="568550" y="1758475"/>
            <a:ext cx="3784560" cy="2911200"/>
          </a:xfrm>
          <a:prstGeom prst="rect">
            <a:avLst/>
          </a:prstGeom>
          <a:noFill/>
          <a:ln>
            <a:noFill/>
          </a:ln>
        </p:spPr>
      </p:pic>
      <p:sp>
        <p:nvSpPr>
          <p:cNvPr id="194" name="Google Shape;194;p20"/>
          <p:cNvSpPr txBox="1"/>
          <p:nvPr/>
        </p:nvSpPr>
        <p:spPr>
          <a:xfrm>
            <a:off x="1337038" y="4706708"/>
            <a:ext cx="2247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Lato"/>
                <a:ea typeface="Lato"/>
                <a:cs typeface="Lato"/>
                <a:sym typeface="Lato"/>
              </a:rPr>
              <a:t>Source: US Drought Monitoring</a:t>
            </a:r>
            <a:r>
              <a:rPr lang="en" sz="1000">
                <a:solidFill>
                  <a:schemeClr val="lt1"/>
                </a:solidFill>
                <a:latin typeface="Lato"/>
                <a:ea typeface="Lato"/>
                <a:cs typeface="Lato"/>
                <a:sym typeface="Lato"/>
              </a:rPr>
              <a:t> </a:t>
            </a:r>
            <a:endParaRPr sz="1000">
              <a:solidFill>
                <a:schemeClr val="lt1"/>
              </a:solidFill>
              <a:latin typeface="Lato"/>
              <a:ea typeface="Lato"/>
              <a:cs typeface="Lato"/>
              <a:sym typeface="Lato"/>
            </a:endParaRPr>
          </a:p>
        </p:txBody>
      </p:sp>
      <p:pic>
        <p:nvPicPr>
          <p:cNvPr id="195" name="Google Shape;195;p20"/>
          <p:cNvPicPr preferRelativeResize="0"/>
          <p:nvPr/>
        </p:nvPicPr>
        <p:blipFill>
          <a:blip r:embed="rId4">
            <a:alphaModFix/>
          </a:blip>
          <a:stretch>
            <a:fillRect/>
          </a:stretch>
        </p:blipFill>
        <p:spPr>
          <a:xfrm>
            <a:off x="4705750" y="1758475"/>
            <a:ext cx="3883775" cy="2911201"/>
          </a:xfrm>
          <a:prstGeom prst="rect">
            <a:avLst/>
          </a:prstGeom>
          <a:noFill/>
          <a:ln>
            <a:noFill/>
          </a:ln>
        </p:spPr>
      </p:pic>
      <p:sp>
        <p:nvSpPr>
          <p:cNvPr id="196" name="Google Shape;196;p20"/>
          <p:cNvSpPr txBox="1"/>
          <p:nvPr/>
        </p:nvSpPr>
        <p:spPr>
          <a:xfrm>
            <a:off x="5109988" y="4716660"/>
            <a:ext cx="3027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latin typeface="Lato"/>
                <a:ea typeface="Lato"/>
                <a:cs typeface="Lato"/>
                <a:sym typeface="Lato"/>
              </a:rPr>
              <a:t>S</a:t>
            </a:r>
            <a:r>
              <a:rPr lang="en" sz="1000">
                <a:solidFill>
                  <a:schemeClr val="dk1"/>
                </a:solidFill>
                <a:latin typeface="Lato"/>
                <a:ea typeface="Lato"/>
                <a:cs typeface="Lato"/>
                <a:sym typeface="Lato"/>
              </a:rPr>
              <a:t>ource: United States Department of Agriculture</a:t>
            </a:r>
            <a:endParaRPr sz="1000">
              <a:solidFill>
                <a:schemeClr val="dk1"/>
              </a:solidFill>
              <a:latin typeface="Lato"/>
              <a:ea typeface="Lato"/>
              <a:cs typeface="Lato"/>
              <a:sym typeface="Lato"/>
            </a:endParaRPr>
          </a:p>
        </p:txBody>
      </p:sp>
      <p:pic>
        <p:nvPicPr>
          <p:cNvPr id="197" name="Google Shape;197;p20"/>
          <p:cNvPicPr preferRelativeResize="0"/>
          <p:nvPr/>
        </p:nvPicPr>
        <p:blipFill>
          <a:blip r:embed="rId5">
            <a:alphaModFix/>
          </a:blip>
          <a:stretch>
            <a:fillRect/>
          </a:stretch>
        </p:blipFill>
        <p:spPr>
          <a:xfrm>
            <a:off x="3757675" y="3114600"/>
            <a:ext cx="595425" cy="1555075"/>
          </a:xfrm>
          <a:prstGeom prst="rect">
            <a:avLst/>
          </a:prstGeom>
          <a:noFill/>
          <a:ln>
            <a:noFill/>
          </a:ln>
        </p:spPr>
      </p:pic>
      <p:sp>
        <p:nvSpPr>
          <p:cNvPr id="198" name="Google Shape;198;p20"/>
          <p:cNvSpPr/>
          <p:nvPr/>
        </p:nvSpPr>
        <p:spPr>
          <a:xfrm>
            <a:off x="577425" y="3890367"/>
            <a:ext cx="1163700" cy="770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0"/>
          <p:cNvSpPr/>
          <p:nvPr/>
        </p:nvSpPr>
        <p:spPr>
          <a:xfrm>
            <a:off x="943025" y="4237400"/>
            <a:ext cx="1260000" cy="3939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0"/>
          <p:cNvSpPr/>
          <p:nvPr/>
        </p:nvSpPr>
        <p:spPr>
          <a:xfrm>
            <a:off x="577425" y="1981825"/>
            <a:ext cx="1305900" cy="2301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0"/>
          <p:cNvSpPr txBox="1"/>
          <p:nvPr/>
        </p:nvSpPr>
        <p:spPr>
          <a:xfrm>
            <a:off x="577425" y="4054075"/>
            <a:ext cx="1305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Drought Forecast</a:t>
            </a:r>
            <a:endParaRPr>
              <a:latin typeface="Lato"/>
              <a:ea typeface="Lato"/>
              <a:cs typeface="Lato"/>
              <a:sym typeface="Lato"/>
            </a:endParaRPr>
          </a:p>
        </p:txBody>
      </p:sp>
      <p:sp>
        <p:nvSpPr>
          <p:cNvPr id="202" name="Google Shape;202;p20"/>
          <p:cNvSpPr txBox="1"/>
          <p:nvPr/>
        </p:nvSpPr>
        <p:spPr>
          <a:xfrm>
            <a:off x="4705750" y="4166933"/>
            <a:ext cx="1305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Its Impact</a:t>
            </a:r>
            <a:endParaRPr>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1"/>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n"/>
              <a:t>Project Phases</a:t>
            </a:r>
            <a:endParaRPr/>
          </a:p>
        </p:txBody>
      </p:sp>
      <p:sp>
        <p:nvSpPr>
          <p:cNvPr id="208" name="Google Shape;208;p21"/>
          <p:cNvSpPr/>
          <p:nvPr/>
        </p:nvSpPr>
        <p:spPr>
          <a:xfrm>
            <a:off x="2830512" y="1896551"/>
            <a:ext cx="1836300" cy="801600"/>
          </a:xfrm>
          <a:prstGeom prst="chevron">
            <a:avLst>
              <a:gd fmla="val 39245" name="adj"/>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Modeling</a:t>
            </a:r>
            <a:endParaRPr b="0" i="0" sz="1400" u="none" cap="none" strike="noStrike">
              <a:solidFill>
                <a:srgbClr val="000000"/>
              </a:solidFill>
              <a:latin typeface="Arial"/>
              <a:ea typeface="Arial"/>
              <a:cs typeface="Arial"/>
              <a:sym typeface="Arial"/>
            </a:endParaRPr>
          </a:p>
        </p:txBody>
      </p:sp>
      <p:sp>
        <p:nvSpPr>
          <p:cNvPr id="209" name="Google Shape;209;p21"/>
          <p:cNvSpPr/>
          <p:nvPr/>
        </p:nvSpPr>
        <p:spPr>
          <a:xfrm>
            <a:off x="4605253" y="1896539"/>
            <a:ext cx="1836300" cy="801600"/>
          </a:xfrm>
          <a:prstGeom prst="chevron">
            <a:avLst>
              <a:gd fmla="val 39245" name="adj"/>
            </a:avLst>
          </a:prstGeom>
          <a:solidFill>
            <a:srgbClr val="C5CAC8">
              <a:alpha val="5255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Analysis &amp; Extension</a:t>
            </a:r>
            <a:endParaRPr b="0" i="0" sz="1400" u="none" cap="none" strike="noStrike">
              <a:solidFill>
                <a:srgbClr val="000000"/>
              </a:solidFill>
              <a:latin typeface="Arial"/>
              <a:ea typeface="Arial"/>
              <a:cs typeface="Arial"/>
              <a:sym typeface="Arial"/>
            </a:endParaRPr>
          </a:p>
        </p:txBody>
      </p:sp>
      <p:sp>
        <p:nvSpPr>
          <p:cNvPr id="210" name="Google Shape;210;p21"/>
          <p:cNvSpPr/>
          <p:nvPr/>
        </p:nvSpPr>
        <p:spPr>
          <a:xfrm>
            <a:off x="6379994" y="1896539"/>
            <a:ext cx="1836300" cy="801600"/>
          </a:xfrm>
          <a:prstGeom prst="chevron">
            <a:avLst>
              <a:gd fmla="val 39245" name="adj"/>
            </a:avLst>
          </a:prstGeom>
          <a:solidFill>
            <a:srgbClr val="C5CAC8">
              <a:alpha val="4902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Visualization</a:t>
            </a:r>
            <a:endParaRPr b="0" i="0" sz="1400" u="none" cap="none" strike="noStrike">
              <a:solidFill>
                <a:srgbClr val="000000"/>
              </a:solidFill>
              <a:latin typeface="Arial"/>
              <a:ea typeface="Arial"/>
              <a:cs typeface="Arial"/>
              <a:sym typeface="Arial"/>
            </a:endParaRPr>
          </a:p>
        </p:txBody>
      </p:sp>
      <p:sp>
        <p:nvSpPr>
          <p:cNvPr id="211" name="Google Shape;211;p21"/>
          <p:cNvSpPr/>
          <p:nvPr/>
        </p:nvSpPr>
        <p:spPr>
          <a:xfrm>
            <a:off x="1297500" y="1896551"/>
            <a:ext cx="1623000" cy="801600"/>
          </a:xfrm>
          <a:prstGeom prst="homePlate">
            <a:avLst>
              <a:gd fmla="val 41177" name="adj"/>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Data Processing</a:t>
            </a:r>
            <a:endParaRPr b="0" i="0" sz="1400" u="none" cap="none" strike="noStrike">
              <a:solidFill>
                <a:srgbClr val="000000"/>
              </a:solidFill>
              <a:latin typeface="Arial"/>
              <a:ea typeface="Arial"/>
              <a:cs typeface="Arial"/>
              <a:sym typeface="Arial"/>
            </a:endParaRPr>
          </a:p>
        </p:txBody>
      </p:sp>
      <p:sp>
        <p:nvSpPr>
          <p:cNvPr id="212" name="Google Shape;212;p21"/>
          <p:cNvSpPr/>
          <p:nvPr/>
        </p:nvSpPr>
        <p:spPr>
          <a:xfrm>
            <a:off x="2048025" y="1383626"/>
            <a:ext cx="1444500" cy="424500"/>
          </a:xfrm>
          <a:prstGeom prst="curvedDownArrow">
            <a:avLst>
              <a:gd fmla="val 25000" name="adj1"/>
              <a:gd fmla="val 50000" name="adj2"/>
              <a:gd fmla="val 25000" name="adj3"/>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242525"/>
      </a:dk1>
      <a:lt1>
        <a:srgbClr val="FFFFFF"/>
      </a:lt1>
      <a:dk2>
        <a:srgbClr val="D9D9D9"/>
      </a:dk2>
      <a:lt2>
        <a:srgbClr val="C5CAC8"/>
      </a:lt2>
      <a:accent1>
        <a:srgbClr val="1F8CCA"/>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